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3399"/>
    <a:srgbClr val="FFFFFF"/>
    <a:srgbClr val="F4E7ED"/>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458" y="-193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09B46E-CD80-4191-8649-917C090FC3E4}"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C43CE-DB3E-4979-90C8-4D8FC6E0045E}" type="slidenum">
              <a:rPr lang="en-US" smtClean="0"/>
              <a:t>‹#›</a:t>
            </a:fld>
            <a:endParaRPr lang="en-US"/>
          </a:p>
        </p:txBody>
      </p:sp>
    </p:spTree>
    <p:extLst>
      <p:ext uri="{BB962C8B-B14F-4D97-AF65-F5344CB8AC3E}">
        <p14:creationId xmlns:p14="http://schemas.microsoft.com/office/powerpoint/2010/main" val="1084027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09B46E-CD80-4191-8649-917C090FC3E4}"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C43CE-DB3E-4979-90C8-4D8FC6E0045E}" type="slidenum">
              <a:rPr lang="en-US" smtClean="0"/>
              <a:t>‹#›</a:t>
            </a:fld>
            <a:endParaRPr lang="en-US"/>
          </a:p>
        </p:txBody>
      </p:sp>
    </p:spTree>
    <p:extLst>
      <p:ext uri="{BB962C8B-B14F-4D97-AF65-F5344CB8AC3E}">
        <p14:creationId xmlns:p14="http://schemas.microsoft.com/office/powerpoint/2010/main" val="3497145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6"/>
            <a:ext cx="1311593" cy="114414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1466" y="537846"/>
            <a:ext cx="3805238" cy="114414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09B46E-CD80-4191-8649-917C090FC3E4}"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C43CE-DB3E-4979-90C8-4D8FC6E0045E}" type="slidenum">
              <a:rPr lang="en-US" smtClean="0"/>
              <a:t>‹#›</a:t>
            </a:fld>
            <a:endParaRPr lang="en-US"/>
          </a:p>
        </p:txBody>
      </p:sp>
    </p:spTree>
    <p:extLst>
      <p:ext uri="{BB962C8B-B14F-4D97-AF65-F5344CB8AC3E}">
        <p14:creationId xmlns:p14="http://schemas.microsoft.com/office/powerpoint/2010/main" val="2356457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09B46E-CD80-4191-8649-917C090FC3E4}"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C43CE-DB3E-4979-90C8-4D8FC6E0045E}" type="slidenum">
              <a:rPr lang="en-US" smtClean="0"/>
              <a:t>‹#›</a:t>
            </a:fld>
            <a:endParaRPr lang="en-US"/>
          </a:p>
        </p:txBody>
      </p:sp>
    </p:spTree>
    <p:extLst>
      <p:ext uri="{BB962C8B-B14F-4D97-AF65-F5344CB8AC3E}">
        <p14:creationId xmlns:p14="http://schemas.microsoft.com/office/powerpoint/2010/main" val="3588642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09B46E-CD80-4191-8649-917C090FC3E4}"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C43CE-DB3E-4979-90C8-4D8FC6E0045E}" type="slidenum">
              <a:rPr lang="en-US" smtClean="0"/>
              <a:t>‹#›</a:t>
            </a:fld>
            <a:endParaRPr lang="en-US"/>
          </a:p>
        </p:txBody>
      </p:sp>
    </p:spTree>
    <p:extLst>
      <p:ext uri="{BB962C8B-B14F-4D97-AF65-F5344CB8AC3E}">
        <p14:creationId xmlns:p14="http://schemas.microsoft.com/office/powerpoint/2010/main" val="2779813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1466" y="3129281"/>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979421" y="3129281"/>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09B46E-CD80-4191-8649-917C090FC3E4}"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C43CE-DB3E-4979-90C8-4D8FC6E0045E}" type="slidenum">
              <a:rPr lang="en-US" smtClean="0"/>
              <a:t>‹#›</a:t>
            </a:fld>
            <a:endParaRPr lang="en-US"/>
          </a:p>
        </p:txBody>
      </p:sp>
    </p:spTree>
    <p:extLst>
      <p:ext uri="{BB962C8B-B14F-4D97-AF65-F5344CB8AC3E}">
        <p14:creationId xmlns:p14="http://schemas.microsoft.com/office/powerpoint/2010/main" val="4102237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09B46E-CD80-4191-8649-917C090FC3E4}" type="datetimeFigureOut">
              <a:rPr lang="en-US" smtClean="0"/>
              <a:t>1/30/2019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9C43CE-DB3E-4979-90C8-4D8FC6E0045E}" type="slidenum">
              <a:rPr lang="en-US" smtClean="0"/>
              <a:t>‹#›</a:t>
            </a:fld>
            <a:endParaRPr lang="en-US"/>
          </a:p>
        </p:txBody>
      </p:sp>
    </p:spTree>
    <p:extLst>
      <p:ext uri="{BB962C8B-B14F-4D97-AF65-F5344CB8AC3E}">
        <p14:creationId xmlns:p14="http://schemas.microsoft.com/office/powerpoint/2010/main" val="1678040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09B46E-CD80-4191-8649-917C090FC3E4}" type="datetimeFigureOut">
              <a:rPr lang="en-US" smtClean="0"/>
              <a:t>1/30/2019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9C43CE-DB3E-4979-90C8-4D8FC6E0045E}" type="slidenum">
              <a:rPr lang="en-US" smtClean="0"/>
              <a:t>‹#›</a:t>
            </a:fld>
            <a:endParaRPr lang="en-US"/>
          </a:p>
        </p:txBody>
      </p:sp>
    </p:spTree>
    <p:extLst>
      <p:ext uri="{BB962C8B-B14F-4D97-AF65-F5344CB8AC3E}">
        <p14:creationId xmlns:p14="http://schemas.microsoft.com/office/powerpoint/2010/main" val="2837668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09B46E-CD80-4191-8649-917C090FC3E4}" type="datetimeFigureOut">
              <a:rPr lang="en-US" smtClean="0"/>
              <a:t>1/30/2019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9C43CE-DB3E-4979-90C8-4D8FC6E0045E}" type="slidenum">
              <a:rPr lang="en-US" smtClean="0"/>
              <a:t>‹#›</a:t>
            </a:fld>
            <a:endParaRPr lang="en-US"/>
          </a:p>
        </p:txBody>
      </p:sp>
    </p:spTree>
    <p:extLst>
      <p:ext uri="{BB962C8B-B14F-4D97-AF65-F5344CB8AC3E}">
        <p14:creationId xmlns:p14="http://schemas.microsoft.com/office/powerpoint/2010/main" val="2275542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09B46E-CD80-4191-8649-917C090FC3E4}"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C43CE-DB3E-4979-90C8-4D8FC6E0045E}" type="slidenum">
              <a:rPr lang="en-US" smtClean="0"/>
              <a:t>‹#›</a:t>
            </a:fld>
            <a:endParaRPr lang="en-US"/>
          </a:p>
        </p:txBody>
      </p:sp>
    </p:spTree>
    <p:extLst>
      <p:ext uri="{BB962C8B-B14F-4D97-AF65-F5344CB8AC3E}">
        <p14:creationId xmlns:p14="http://schemas.microsoft.com/office/powerpoint/2010/main" val="917537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09B46E-CD80-4191-8649-917C090FC3E4}"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C43CE-DB3E-4979-90C8-4D8FC6E0045E}" type="slidenum">
              <a:rPr lang="en-US" smtClean="0"/>
              <a:t>‹#›</a:t>
            </a:fld>
            <a:endParaRPr lang="en-US"/>
          </a:p>
        </p:txBody>
      </p:sp>
    </p:spTree>
    <p:extLst>
      <p:ext uri="{BB962C8B-B14F-4D97-AF65-F5344CB8AC3E}">
        <p14:creationId xmlns:p14="http://schemas.microsoft.com/office/powerpoint/2010/main" val="71484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A109B46E-CD80-4191-8649-917C090FC3E4}" type="datetimeFigureOut">
              <a:rPr lang="en-US" smtClean="0"/>
              <a:t>1/30/2019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0A9C43CE-DB3E-4979-90C8-4D8FC6E0045E}" type="slidenum">
              <a:rPr lang="en-US" smtClean="0"/>
              <a:t>‹#›</a:t>
            </a:fld>
            <a:endParaRPr lang="en-US"/>
          </a:p>
        </p:txBody>
      </p:sp>
    </p:spTree>
    <p:extLst>
      <p:ext uri="{BB962C8B-B14F-4D97-AF65-F5344CB8AC3E}">
        <p14:creationId xmlns:p14="http://schemas.microsoft.com/office/powerpoint/2010/main" val="2073135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www.websiteofcamplocation.com/" TargetMode="External"/><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www.challengeyouthministry.com/" TargetMode="Externa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mailto:Email@email.org"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4" y="0"/>
            <a:ext cx="7767692" cy="10058400"/>
          </a:xfrm>
          <a:prstGeom prst="rect">
            <a:avLst/>
          </a:prstGeom>
        </p:spPr>
      </p:pic>
      <p:sp>
        <p:nvSpPr>
          <p:cNvPr id="7" name="TextBox 6"/>
          <p:cNvSpPr txBox="1"/>
          <p:nvPr/>
        </p:nvSpPr>
        <p:spPr>
          <a:xfrm>
            <a:off x="4800599" y="8635425"/>
            <a:ext cx="2971801" cy="584775"/>
          </a:xfrm>
          <a:prstGeom prst="rect">
            <a:avLst/>
          </a:prstGeom>
          <a:noFill/>
        </p:spPr>
        <p:txBody>
          <a:bodyPr wrap="square" rtlCol="0">
            <a:spAutoFit/>
          </a:bodyPr>
          <a:lstStyle/>
          <a:p>
            <a:pPr algn="ctr"/>
            <a:r>
              <a:rPr lang="en-US" sz="3200" dirty="0">
                <a:solidFill>
                  <a:srgbClr val="FF3399"/>
                </a:solidFill>
                <a:latin typeface="Bauhaus 93" panose="04030905020B02020C02" pitchFamily="82" charset="0"/>
              </a:rPr>
              <a:t>CITY,STATE</a:t>
            </a:r>
          </a:p>
        </p:txBody>
      </p:sp>
      <p:sp>
        <p:nvSpPr>
          <p:cNvPr id="5" name="TextBox 4"/>
          <p:cNvSpPr txBox="1"/>
          <p:nvPr/>
        </p:nvSpPr>
        <p:spPr>
          <a:xfrm>
            <a:off x="4648200" y="9215735"/>
            <a:ext cx="2971801" cy="461665"/>
          </a:xfrm>
          <a:prstGeom prst="rect">
            <a:avLst/>
          </a:prstGeom>
          <a:noFill/>
        </p:spPr>
        <p:txBody>
          <a:bodyPr wrap="square" rtlCol="0">
            <a:spAutoFit/>
          </a:bodyPr>
          <a:lstStyle/>
          <a:p>
            <a:pPr algn="ctr"/>
            <a:r>
              <a:rPr lang="en-US" sz="2400" dirty="0">
                <a:solidFill>
                  <a:schemeClr val="accent6"/>
                </a:solidFill>
                <a:latin typeface="Bauhaus 93" panose="04030905020B02020C02" pitchFamily="82" charset="0"/>
              </a:rPr>
              <a:t>June 10- 14, 2019</a:t>
            </a:r>
          </a:p>
        </p:txBody>
      </p:sp>
      <p:sp>
        <p:nvSpPr>
          <p:cNvPr id="8" name="TextBox 7"/>
          <p:cNvSpPr txBox="1"/>
          <p:nvPr/>
        </p:nvSpPr>
        <p:spPr>
          <a:xfrm rot="21380269">
            <a:off x="1488436" y="2014798"/>
            <a:ext cx="1066100" cy="1015663"/>
          </a:xfrm>
          <a:prstGeom prst="rect">
            <a:avLst/>
          </a:prstGeom>
          <a:noFill/>
        </p:spPr>
        <p:txBody>
          <a:bodyPr wrap="square" rtlCol="0">
            <a:spAutoFit/>
          </a:bodyPr>
          <a:lstStyle/>
          <a:p>
            <a:pPr algn="ctr"/>
            <a:r>
              <a:rPr lang="en-US" sz="1200" dirty="0">
                <a:solidFill>
                  <a:schemeClr val="bg1"/>
                </a:solidFill>
                <a:latin typeface="Bauhaus 93" panose="04030905020B02020C02" pitchFamily="82" charset="0"/>
              </a:rPr>
              <a:t>F</a:t>
            </a:r>
          </a:p>
          <a:p>
            <a:pPr algn="ctr"/>
            <a:r>
              <a:rPr lang="en-US" sz="1200" dirty="0">
                <a:solidFill>
                  <a:schemeClr val="bg1"/>
                </a:solidFill>
                <a:latin typeface="Bauhaus 93" panose="04030905020B02020C02" pitchFamily="82" charset="0"/>
              </a:rPr>
              <a:t>A</a:t>
            </a:r>
          </a:p>
          <a:p>
            <a:pPr algn="ctr"/>
            <a:r>
              <a:rPr lang="en-US" sz="1200" dirty="0">
                <a:solidFill>
                  <a:schemeClr val="bg1"/>
                </a:solidFill>
                <a:latin typeface="Bauhaus 93" panose="04030905020B02020C02" pitchFamily="82" charset="0"/>
              </a:rPr>
              <a:t>I</a:t>
            </a:r>
          </a:p>
          <a:p>
            <a:pPr algn="ctr"/>
            <a:r>
              <a:rPr lang="en-US" sz="1200" dirty="0">
                <a:solidFill>
                  <a:schemeClr val="bg1"/>
                </a:solidFill>
                <a:latin typeface="Bauhaus 93" panose="04030905020B02020C02" pitchFamily="82" charset="0"/>
              </a:rPr>
              <a:t>T</a:t>
            </a:r>
          </a:p>
          <a:p>
            <a:pPr algn="ctr"/>
            <a:r>
              <a:rPr lang="en-US" sz="1200" dirty="0">
                <a:solidFill>
                  <a:schemeClr val="bg1"/>
                </a:solidFill>
                <a:latin typeface="Bauhaus 93" panose="04030905020B02020C02" pitchFamily="82" charset="0"/>
              </a:rPr>
              <a:t>H</a:t>
            </a:r>
          </a:p>
        </p:txBody>
      </p:sp>
      <p:pic>
        <p:nvPicPr>
          <p:cNvPr id="14" name="Picture 2" descr="C:\Users\Nadine McMillan\Downloads\ECYD_LOGO_blues A.png"/>
          <p:cNvPicPr>
            <a:picLocks noChangeAspect="1" noChangeArrowheads="1"/>
          </p:cNvPicPr>
          <p:nvPr/>
        </p:nvPicPr>
        <p:blipFill>
          <a:blip r:embed="rId3"/>
          <a:srcRect/>
          <a:stretch>
            <a:fillRect/>
          </a:stretch>
        </p:blipFill>
        <p:spPr bwMode="auto">
          <a:xfrm rot="243388">
            <a:off x="3772690" y="9185315"/>
            <a:ext cx="695440" cy="236951"/>
          </a:xfrm>
          <a:prstGeom prst="rect">
            <a:avLst/>
          </a:prstGeom>
          <a:noFill/>
        </p:spPr>
      </p:pic>
      <p:sp>
        <p:nvSpPr>
          <p:cNvPr id="15" name="TextBox 14"/>
          <p:cNvSpPr txBox="1"/>
          <p:nvPr/>
        </p:nvSpPr>
        <p:spPr>
          <a:xfrm rot="290272">
            <a:off x="3662627" y="8929881"/>
            <a:ext cx="1028700" cy="276999"/>
          </a:xfrm>
          <a:prstGeom prst="rect">
            <a:avLst/>
          </a:prstGeom>
          <a:noFill/>
        </p:spPr>
        <p:txBody>
          <a:bodyPr wrap="square" rtlCol="0">
            <a:spAutoFit/>
          </a:bodyPr>
          <a:lstStyle/>
          <a:p>
            <a:pPr algn="ctr"/>
            <a:r>
              <a:rPr lang="en-US" sz="1200" dirty="0">
                <a:solidFill>
                  <a:srgbClr val="00B0F0"/>
                </a:solidFill>
                <a:latin typeface="Bauhaus 93" panose="04030905020B02020C02" pitchFamily="82" charset="0"/>
              </a:rPr>
              <a:t>Powered By</a:t>
            </a:r>
          </a:p>
        </p:txBody>
      </p:sp>
      <p:pic>
        <p:nvPicPr>
          <p:cNvPr id="3" name="Picture 2">
            <a:extLst>
              <a:ext uri="{FF2B5EF4-FFF2-40B4-BE49-F238E27FC236}">
                <a16:creationId xmlns:a16="http://schemas.microsoft.com/office/drawing/2014/main" id="{D7219DFE-DF13-44D1-A57B-315F96FDA974}"/>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674" b="88213" l="744" r="98388">
                        <a14:foregroundMark x1="13435" y1="35362" x2="13435" y2="35362"/>
                        <a14:foregroundMark x1="76354" y1="3750" x2="76354" y2="3750"/>
                        <a14:foregroundMark x1="98470" y1="35744" x2="98470" y2="35744"/>
                        <a14:foregroundMark x1="93510" y1="35936" x2="93510" y2="35936"/>
                        <a14:foregroundMark x1="785" y1="35936" x2="785" y2="35936"/>
                        <a14:foregroundMark x1="59818" y1="88213" x2="59818" y2="88213"/>
                      </a14:backgroundRemoval>
                    </a14:imgEffect>
                  </a14:imgLayer>
                </a14:imgProps>
              </a:ext>
              <a:ext uri="{28A0092B-C50C-407E-A947-70E740481C1C}">
                <a14:useLocalDpi xmlns:a14="http://schemas.microsoft.com/office/drawing/2010/main" val="0"/>
              </a:ext>
            </a:extLst>
          </a:blip>
          <a:srcRect b="6227"/>
          <a:stretch/>
        </p:blipFill>
        <p:spPr>
          <a:xfrm>
            <a:off x="1524000" y="469331"/>
            <a:ext cx="4953000" cy="5017069"/>
          </a:xfrm>
          <a:prstGeom prst="rect">
            <a:avLst/>
          </a:prstGeom>
        </p:spPr>
      </p:pic>
    </p:spTree>
    <p:extLst>
      <p:ext uri="{BB962C8B-B14F-4D97-AF65-F5344CB8AC3E}">
        <p14:creationId xmlns:p14="http://schemas.microsoft.com/office/powerpoint/2010/main" val="2442494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4" y="0"/>
            <a:ext cx="7767692" cy="10058400"/>
          </a:xfrm>
          <a:prstGeom prst="rect">
            <a:avLst/>
          </a:prstGeom>
        </p:spPr>
      </p:pic>
      <p:sp>
        <p:nvSpPr>
          <p:cNvPr id="3" name="TextBox 2"/>
          <p:cNvSpPr txBox="1"/>
          <p:nvPr/>
        </p:nvSpPr>
        <p:spPr>
          <a:xfrm>
            <a:off x="4953000" y="358914"/>
            <a:ext cx="2514601" cy="707886"/>
          </a:xfrm>
          <a:prstGeom prst="rect">
            <a:avLst/>
          </a:prstGeom>
          <a:noFill/>
        </p:spPr>
        <p:txBody>
          <a:bodyPr wrap="square" rtlCol="0">
            <a:spAutoFit/>
          </a:bodyPr>
          <a:lstStyle/>
          <a:p>
            <a:pPr algn="ctr"/>
            <a:r>
              <a:rPr lang="en-US" sz="4000" dirty="0">
                <a:solidFill>
                  <a:schemeClr val="bg1"/>
                </a:solidFill>
                <a:effectLst>
                  <a:outerShdw blurRad="38100" dist="38100" dir="2700000" algn="tl">
                    <a:srgbClr val="000000">
                      <a:alpha val="43137"/>
                    </a:srgbClr>
                  </a:outerShdw>
                </a:effectLst>
                <a:latin typeface="Bauhaus 93" panose="04030905020B02020C02" pitchFamily="82" charset="0"/>
              </a:rPr>
              <a:t>Location</a:t>
            </a:r>
          </a:p>
        </p:txBody>
      </p:sp>
      <p:sp>
        <p:nvSpPr>
          <p:cNvPr id="4" name="TextBox 3"/>
          <p:cNvSpPr txBox="1"/>
          <p:nvPr/>
        </p:nvSpPr>
        <p:spPr>
          <a:xfrm>
            <a:off x="247024" y="344557"/>
            <a:ext cx="2497732" cy="707886"/>
          </a:xfrm>
          <a:prstGeom prst="rect">
            <a:avLst/>
          </a:prstGeom>
          <a:noFill/>
        </p:spPr>
        <p:txBody>
          <a:bodyPr wrap="square" rtlCol="0">
            <a:spAutoFit/>
          </a:bodyPr>
          <a:lstStyle/>
          <a:p>
            <a:pPr algn="ctr"/>
            <a:r>
              <a:rPr lang="en-US" sz="4000" dirty="0">
                <a:solidFill>
                  <a:schemeClr val="bg1"/>
                </a:solidFill>
                <a:effectLst>
                  <a:outerShdw blurRad="38100" dist="38100" dir="2700000" algn="tl">
                    <a:srgbClr val="000000">
                      <a:alpha val="43137"/>
                    </a:srgbClr>
                  </a:outerShdw>
                </a:effectLst>
                <a:latin typeface="Bauhaus 93" panose="04030905020B02020C02" pitchFamily="82" charset="0"/>
              </a:rPr>
              <a:t>Month</a:t>
            </a:r>
          </a:p>
        </p:txBody>
      </p:sp>
      <p:sp>
        <p:nvSpPr>
          <p:cNvPr id="5" name="TextBox 4"/>
          <p:cNvSpPr txBox="1"/>
          <p:nvPr/>
        </p:nvSpPr>
        <p:spPr>
          <a:xfrm>
            <a:off x="5029200" y="892314"/>
            <a:ext cx="2362201" cy="584775"/>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latin typeface="Bauhaus 93" panose="04030905020B02020C02" pitchFamily="82" charset="0"/>
              </a:rPr>
              <a:t>City, State</a:t>
            </a:r>
          </a:p>
        </p:txBody>
      </p:sp>
      <p:sp>
        <p:nvSpPr>
          <p:cNvPr id="6" name="TextBox 5"/>
          <p:cNvSpPr txBox="1"/>
          <p:nvPr/>
        </p:nvSpPr>
        <p:spPr>
          <a:xfrm>
            <a:off x="317500" y="990600"/>
            <a:ext cx="2464028"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Bauhaus 93" panose="04030905020B02020C02" pitchFamily="82" charset="0"/>
              </a:rPr>
              <a:t>DAY –DAY, YEAR</a:t>
            </a:r>
          </a:p>
        </p:txBody>
      </p:sp>
      <p:sp>
        <p:nvSpPr>
          <p:cNvPr id="7" name="TextBox 6"/>
          <p:cNvSpPr txBox="1"/>
          <p:nvPr/>
        </p:nvSpPr>
        <p:spPr>
          <a:xfrm>
            <a:off x="2438400" y="5789523"/>
            <a:ext cx="3494862" cy="575302"/>
          </a:xfrm>
          <a:prstGeom prst="rect">
            <a:avLst/>
          </a:prstGeom>
          <a:noFill/>
        </p:spPr>
        <p:txBody>
          <a:bodyPr wrap="square" lIns="82058" tIns="41029" rIns="82058" bIns="41029" rtlCol="0">
            <a:spAutoFit/>
          </a:bodyPr>
          <a:lstStyle/>
          <a:p>
            <a:r>
              <a:rPr lang="en-US" sz="3200" dirty="0">
                <a:solidFill>
                  <a:schemeClr val="accent6">
                    <a:lumMod val="40000"/>
                    <a:lumOff val="60000"/>
                  </a:schemeClr>
                </a:solidFill>
                <a:effectLst>
                  <a:outerShdw blurRad="38100" dist="38100" dir="2700000" algn="tl">
                    <a:srgbClr val="000000">
                      <a:alpha val="43137"/>
                    </a:srgbClr>
                  </a:outerShdw>
                </a:effectLst>
                <a:latin typeface="Bauhaus 93" panose="04030905020B02020C02" pitchFamily="82" charset="0"/>
              </a:rPr>
              <a:t>All About Camp</a:t>
            </a:r>
          </a:p>
        </p:txBody>
      </p:sp>
      <p:sp>
        <p:nvSpPr>
          <p:cNvPr id="8" name="TextBox 7"/>
          <p:cNvSpPr txBox="1"/>
          <p:nvPr/>
        </p:nvSpPr>
        <p:spPr>
          <a:xfrm>
            <a:off x="2438400" y="6324600"/>
            <a:ext cx="4071189" cy="954107"/>
          </a:xfrm>
          <a:prstGeom prst="rect">
            <a:avLst/>
          </a:prstGeom>
          <a:noFill/>
        </p:spPr>
        <p:txBody>
          <a:bodyPr wrap="square" rtlCol="0">
            <a:spAutoFit/>
          </a:bodyPr>
          <a:lstStyle/>
          <a:p>
            <a:pPr algn="just"/>
            <a:r>
              <a:rPr lang="en-US" sz="1400" b="1" dirty="0">
                <a:solidFill>
                  <a:schemeClr val="bg1"/>
                </a:solidFill>
                <a:effectLst>
                  <a:outerShdw blurRad="38100" dist="38100" dir="2700000" algn="tl">
                    <a:srgbClr val="000000">
                      <a:alpha val="43137"/>
                    </a:srgbClr>
                  </a:outerShdw>
                </a:effectLst>
                <a:latin typeface="Calibri" panose="020F0502020204030204" pitchFamily="34" charset="0"/>
                <a:ea typeface="Geared Slab" pitchFamily="2" charset="0"/>
                <a:cs typeface="Distro"/>
              </a:rPr>
              <a:t>DATES: </a:t>
            </a:r>
            <a:r>
              <a:rPr lang="en-US" sz="1400" dirty="0">
                <a:solidFill>
                  <a:schemeClr val="bg1"/>
                </a:solidFill>
                <a:latin typeface="Calibri" panose="020F0502020204030204" pitchFamily="34" charset="0"/>
                <a:ea typeface="Geared Slab" pitchFamily="2" charset="0"/>
                <a:cs typeface="Distro"/>
              </a:rPr>
              <a:t>Month day-Month day , 2014</a:t>
            </a:r>
          </a:p>
          <a:p>
            <a:pPr algn="just"/>
            <a:r>
              <a:rPr lang="en-US" sz="1400" b="1" dirty="0">
                <a:solidFill>
                  <a:schemeClr val="bg1"/>
                </a:solidFill>
                <a:effectLst>
                  <a:outerShdw blurRad="38100" dist="38100" dir="2700000" algn="tl">
                    <a:srgbClr val="000000">
                      <a:alpha val="43137"/>
                    </a:srgbClr>
                  </a:outerShdw>
                </a:effectLst>
                <a:latin typeface="Calibri" panose="020F0502020204030204" pitchFamily="34" charset="0"/>
                <a:ea typeface="Geared Slab" pitchFamily="2" charset="0"/>
                <a:cs typeface="Distro"/>
              </a:rPr>
              <a:t>AGES: </a:t>
            </a:r>
            <a:r>
              <a:rPr lang="en-US" sz="1400" dirty="0">
                <a:solidFill>
                  <a:schemeClr val="bg1"/>
                </a:solidFill>
                <a:latin typeface="Calibri" panose="020F0502020204030204" pitchFamily="34" charset="0"/>
                <a:ea typeface="Geared Slab" pitchFamily="2" charset="0"/>
                <a:cs typeface="Distro"/>
              </a:rPr>
              <a:t>Girls rising to 5th – 12th grade</a:t>
            </a:r>
          </a:p>
          <a:p>
            <a:pPr algn="just"/>
            <a:r>
              <a:rPr lang="en-US" sz="1400" b="1" dirty="0">
                <a:solidFill>
                  <a:schemeClr val="bg1"/>
                </a:solidFill>
                <a:effectLst>
                  <a:outerShdw blurRad="38100" dist="38100" dir="2700000" algn="tl">
                    <a:srgbClr val="000000">
                      <a:alpha val="43137"/>
                    </a:srgbClr>
                  </a:outerShdw>
                </a:effectLst>
                <a:latin typeface="Calibri" panose="020F0502020204030204" pitchFamily="34" charset="0"/>
                <a:ea typeface="Geared Slab" pitchFamily="2" charset="0"/>
                <a:cs typeface="Distro"/>
              </a:rPr>
              <a:t>COST: </a:t>
            </a:r>
            <a:r>
              <a:rPr lang="en-US" sz="1400" dirty="0">
                <a:solidFill>
                  <a:schemeClr val="bg1"/>
                </a:solidFill>
                <a:latin typeface="Calibri" panose="020F0502020204030204" pitchFamily="34" charset="0"/>
                <a:ea typeface="Geared Slab" pitchFamily="2" charset="0"/>
                <a:cs typeface="Distro"/>
              </a:rPr>
              <a:t>$375 (includes camp T Shirt, water bottle &amp; notebook as well as 5 days of lodging &amp; meals)</a:t>
            </a:r>
          </a:p>
        </p:txBody>
      </p:sp>
      <p:sp>
        <p:nvSpPr>
          <p:cNvPr id="9" name="TextBox 8"/>
          <p:cNvSpPr txBox="1"/>
          <p:nvPr/>
        </p:nvSpPr>
        <p:spPr>
          <a:xfrm>
            <a:off x="342900" y="1863098"/>
            <a:ext cx="4191000" cy="452191"/>
          </a:xfrm>
          <a:prstGeom prst="rect">
            <a:avLst/>
          </a:prstGeom>
          <a:noFill/>
        </p:spPr>
        <p:txBody>
          <a:bodyPr wrap="square" lIns="82058" tIns="41029" rIns="82058" bIns="41029" rtlCol="0">
            <a:spAutoFit/>
          </a:bodyPr>
          <a:lstStyle/>
          <a:p>
            <a:r>
              <a:rPr lang="en-US" sz="2400" dirty="0">
                <a:solidFill>
                  <a:schemeClr val="accent6">
                    <a:lumMod val="40000"/>
                    <a:lumOff val="60000"/>
                  </a:schemeClr>
                </a:solidFill>
                <a:effectLst>
                  <a:outerShdw blurRad="38100" dist="38100" dir="2700000" algn="tl">
                    <a:srgbClr val="000000">
                      <a:alpha val="43137"/>
                    </a:srgbClr>
                  </a:outerShdw>
                </a:effectLst>
                <a:latin typeface="Bauhaus 93" panose="04030905020B02020C02" pitchFamily="82" charset="0"/>
              </a:rPr>
              <a:t>DAY IN THE LIFE OF A CAMPER </a:t>
            </a:r>
          </a:p>
        </p:txBody>
      </p:sp>
      <p:sp>
        <p:nvSpPr>
          <p:cNvPr id="10" name="Rectangle 9"/>
          <p:cNvSpPr/>
          <p:nvPr/>
        </p:nvSpPr>
        <p:spPr>
          <a:xfrm>
            <a:off x="381228" y="2316540"/>
            <a:ext cx="7010172" cy="1384995"/>
          </a:xfrm>
          <a:prstGeom prst="rect">
            <a:avLst/>
          </a:prstGeom>
        </p:spPr>
        <p:txBody>
          <a:bodyPr wrap="square">
            <a:spAutoFit/>
          </a:bodyPr>
          <a:lstStyle/>
          <a:p>
            <a:pPr lvl="0" algn="just"/>
            <a:r>
              <a:rPr lang="en-US" sz="1400" dirty="0">
                <a:solidFill>
                  <a:schemeClr val="bg1"/>
                </a:solidFill>
                <a:latin typeface="Calibri" panose="020F0502020204030204" pitchFamily="34" charset="0"/>
                <a:ea typeface="Geared Slab" pitchFamily="2" charset="0"/>
                <a:cs typeface="Distro"/>
              </a:rPr>
              <a:t>Girls will participate in activities to strengthen their bonds of friendship and make new ones! They will enjoy prayer and spiritual growth through participation in Mass and spiritual mentoring. Confession will be available. Sports, games, workshops, team dynamics, exciting night activities, swimming and fun in the sun, (add in specifics about other highlights  and camp activities you will be offering, mention any outings or sightseeing that will be included as well as extra activities such as boating, tubing, horseback riding, etc  )</a:t>
            </a:r>
          </a:p>
        </p:txBody>
      </p:sp>
      <p:sp>
        <p:nvSpPr>
          <p:cNvPr id="11" name="TextBox 10"/>
          <p:cNvSpPr txBox="1"/>
          <p:nvPr/>
        </p:nvSpPr>
        <p:spPr>
          <a:xfrm>
            <a:off x="2428176" y="4127718"/>
            <a:ext cx="4963224" cy="1600438"/>
          </a:xfrm>
          <a:prstGeom prst="rect">
            <a:avLst/>
          </a:prstGeom>
          <a:noFill/>
        </p:spPr>
        <p:txBody>
          <a:bodyPr wrap="square" rtlCol="0">
            <a:spAutoFit/>
          </a:bodyPr>
          <a:lstStyle/>
          <a:p>
            <a:pPr algn="just"/>
            <a:r>
              <a:rPr lang="en-US" sz="1400" dirty="0">
                <a:solidFill>
                  <a:schemeClr val="bg1"/>
                </a:solidFill>
                <a:latin typeface="Calibri" panose="020F0502020204030204" pitchFamily="34" charset="0"/>
                <a:ea typeface="Geared Slab" pitchFamily="2" charset="0"/>
                <a:cs typeface="Distro"/>
              </a:rPr>
              <a:t>This year’s camp theme is INSPIRE – Find your inspiration and be an inspiration! The activities will center on the beauty of inspiring other people and  how beauty inspires us to encounter God. We will try to help each camper be inspired to be the best version of herself as a young woman in today’s world. Every day we will focus on helping the girls be inspired to pray and live their faith in a real relationship with Jesus. </a:t>
            </a:r>
          </a:p>
        </p:txBody>
      </p:sp>
      <p:sp>
        <p:nvSpPr>
          <p:cNvPr id="12" name="Rectangle 11"/>
          <p:cNvSpPr/>
          <p:nvPr/>
        </p:nvSpPr>
        <p:spPr>
          <a:xfrm>
            <a:off x="2372538" y="3733800"/>
            <a:ext cx="2885262" cy="523220"/>
          </a:xfrm>
          <a:prstGeom prst="rect">
            <a:avLst/>
          </a:prstGeom>
        </p:spPr>
        <p:txBody>
          <a:bodyPr wrap="square">
            <a:spAutoFit/>
          </a:bodyPr>
          <a:lstStyle/>
          <a:p>
            <a:pPr lvl="0"/>
            <a:r>
              <a:rPr lang="en-US" sz="2800" dirty="0">
                <a:solidFill>
                  <a:schemeClr val="accent6">
                    <a:lumMod val="40000"/>
                    <a:lumOff val="60000"/>
                  </a:schemeClr>
                </a:solidFill>
                <a:effectLst>
                  <a:outerShdw blurRad="38100" dist="38100" dir="2700000" algn="tl">
                    <a:srgbClr val="000000">
                      <a:alpha val="43137"/>
                    </a:srgbClr>
                  </a:outerShdw>
                </a:effectLst>
                <a:latin typeface="Bauhaus 93" panose="04030905020B02020C02" pitchFamily="82" charset="0"/>
              </a:rPr>
              <a:t>THEME: </a:t>
            </a:r>
            <a:r>
              <a:rPr lang="en-US" sz="2800" dirty="0">
                <a:solidFill>
                  <a:srgbClr val="FF3399"/>
                </a:solidFill>
                <a:latin typeface="Bauhaus 93" panose="04030905020B02020C02" pitchFamily="82" charset="0"/>
              </a:rPr>
              <a:t>INSPIRE!</a:t>
            </a:r>
          </a:p>
        </p:txBody>
      </p:sp>
      <p:sp>
        <p:nvSpPr>
          <p:cNvPr id="13" name="Rectangle 12"/>
          <p:cNvSpPr/>
          <p:nvPr/>
        </p:nvSpPr>
        <p:spPr>
          <a:xfrm>
            <a:off x="3733799" y="7442537"/>
            <a:ext cx="2133601" cy="907941"/>
          </a:xfrm>
          <a:prstGeom prst="rect">
            <a:avLst/>
          </a:prstGeom>
        </p:spPr>
        <p:txBody>
          <a:bodyPr wrap="square">
            <a:spAutoFit/>
          </a:bodyPr>
          <a:lstStyle/>
          <a:p>
            <a:pPr lvl="0"/>
            <a:r>
              <a:rPr lang="en-US" sz="1400" b="1" dirty="0">
                <a:solidFill>
                  <a:schemeClr val="bg1"/>
                </a:solidFill>
                <a:effectLst>
                  <a:outerShdw blurRad="38100" dist="38100" dir="2700000" algn="tl">
                    <a:srgbClr val="000000">
                      <a:alpha val="43137"/>
                    </a:srgbClr>
                  </a:outerShdw>
                </a:effectLst>
                <a:latin typeface="Calibri" panose="020F0502020204030204" pitchFamily="34" charset="0"/>
                <a:ea typeface="Geared Slab" pitchFamily="2" charset="0"/>
                <a:cs typeface="Distro"/>
              </a:rPr>
              <a:t>LOCATION: </a:t>
            </a:r>
            <a:r>
              <a:rPr lang="en-US" sz="1400" dirty="0">
                <a:solidFill>
                  <a:schemeClr val="bg1"/>
                </a:solidFill>
                <a:latin typeface="Calibri" panose="020F0502020204030204" pitchFamily="34" charset="0"/>
                <a:ea typeface="Geared Slab" pitchFamily="2" charset="0"/>
                <a:cs typeface="Distro"/>
              </a:rPr>
              <a:t>Name of Camp  Location City, State</a:t>
            </a:r>
          </a:p>
          <a:p>
            <a:pPr lvl="0"/>
            <a:endParaRPr lang="en-US" sz="1400" dirty="0">
              <a:solidFill>
                <a:schemeClr val="bg1"/>
              </a:solidFill>
              <a:latin typeface="Calibri" panose="020F0502020204030204" pitchFamily="34" charset="0"/>
              <a:ea typeface="Geared Slab" pitchFamily="2" charset="0"/>
              <a:cs typeface="Distro"/>
            </a:endParaRPr>
          </a:p>
          <a:p>
            <a:pPr lvl="0"/>
            <a:r>
              <a:rPr lang="en-US" sz="1100" dirty="0">
                <a:solidFill>
                  <a:schemeClr val="bg1"/>
                </a:solidFill>
                <a:latin typeface="Calibri" panose="020F0502020204030204" pitchFamily="34" charset="0"/>
                <a:ea typeface="Geared Slab" pitchFamily="2" charset="0"/>
                <a:cs typeface="Distro"/>
                <a:hlinkClick r:id="rId3"/>
              </a:rPr>
              <a:t>www.websiteofcamplocation.com</a:t>
            </a:r>
            <a:endParaRPr lang="en-US" sz="1100" dirty="0">
              <a:solidFill>
                <a:schemeClr val="bg1"/>
              </a:solidFill>
              <a:latin typeface="Calibri" panose="020F0502020204030204" pitchFamily="34" charset="0"/>
              <a:ea typeface="Geared Slab" pitchFamily="2" charset="0"/>
              <a:cs typeface="Distro"/>
            </a:endParaRPr>
          </a:p>
        </p:txBody>
      </p:sp>
      <p:pic>
        <p:nvPicPr>
          <p:cNvPr id="15" name="Picture 14">
            <a:extLst>
              <a:ext uri="{FF2B5EF4-FFF2-40B4-BE49-F238E27FC236}">
                <a16:creationId xmlns:a16="http://schemas.microsoft.com/office/drawing/2014/main" id="{71D0A2D6-8A74-4BB9-B1C4-629DBC33F1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6213" y="225294"/>
            <a:ext cx="2302985" cy="1636553"/>
          </a:xfrm>
          <a:prstGeom prst="rect">
            <a:avLst/>
          </a:prstGeom>
        </p:spPr>
      </p:pic>
    </p:spTree>
    <p:extLst>
      <p:ext uri="{BB962C8B-B14F-4D97-AF65-F5344CB8AC3E}">
        <p14:creationId xmlns:p14="http://schemas.microsoft.com/office/powerpoint/2010/main" val="537897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4" y="0"/>
            <a:ext cx="7767692" cy="10058400"/>
          </a:xfrm>
          <a:prstGeom prst="rect">
            <a:avLst/>
          </a:prstGeom>
        </p:spPr>
      </p:pic>
      <p:sp>
        <p:nvSpPr>
          <p:cNvPr id="3" name="TextBox 2"/>
          <p:cNvSpPr txBox="1"/>
          <p:nvPr/>
        </p:nvSpPr>
        <p:spPr>
          <a:xfrm>
            <a:off x="386413" y="1905000"/>
            <a:ext cx="3042587" cy="452191"/>
          </a:xfrm>
          <a:prstGeom prst="rect">
            <a:avLst/>
          </a:prstGeom>
          <a:noFill/>
        </p:spPr>
        <p:txBody>
          <a:bodyPr wrap="square" lIns="82058" tIns="41029" rIns="82058" bIns="41029" rtlCol="0">
            <a:spAutoFit/>
          </a:bodyPr>
          <a:lstStyle/>
          <a:p>
            <a:r>
              <a:rPr lang="en-US" sz="2400" dirty="0">
                <a:solidFill>
                  <a:schemeClr val="accent6">
                    <a:lumMod val="40000"/>
                    <a:lumOff val="60000"/>
                  </a:schemeClr>
                </a:solidFill>
                <a:effectLst>
                  <a:outerShdw blurRad="38100" dist="38100" dir="2700000" algn="tl">
                    <a:srgbClr val="000000">
                      <a:alpha val="43137"/>
                    </a:srgbClr>
                  </a:outerShdw>
                </a:effectLst>
                <a:latin typeface="Bauhaus 93" panose="04030905020B02020C02" pitchFamily="82" charset="0"/>
              </a:rPr>
              <a:t>OUR CAMP STAFF</a:t>
            </a:r>
          </a:p>
        </p:txBody>
      </p:sp>
      <p:sp>
        <p:nvSpPr>
          <p:cNvPr id="4" name="Rectangle 3"/>
          <p:cNvSpPr/>
          <p:nvPr/>
        </p:nvSpPr>
        <p:spPr>
          <a:xfrm>
            <a:off x="381000" y="2286000"/>
            <a:ext cx="7010400" cy="738664"/>
          </a:xfrm>
          <a:prstGeom prst="rect">
            <a:avLst/>
          </a:prstGeom>
        </p:spPr>
        <p:txBody>
          <a:bodyPr wrap="square">
            <a:spAutoFit/>
          </a:bodyPr>
          <a:lstStyle/>
          <a:p>
            <a:pPr algn="just"/>
            <a:r>
              <a:rPr lang="en-US" sz="1400" dirty="0">
                <a:solidFill>
                  <a:schemeClr val="bg1"/>
                </a:solidFill>
                <a:latin typeface="Calibri" panose="020F0502020204030204" pitchFamily="34" charset="0"/>
                <a:ea typeface="Geared Slab" pitchFamily="2" charset="0"/>
                <a:cs typeface="Distro"/>
              </a:rPr>
              <a:t>Our camp staff is made up of a wonderful team of teen camp counselors and JR counselors (ages 14 &amp; up) as well as adult volunteers. Campers will be led by our camp counselors and supervised by our camp adult volunteers.  </a:t>
            </a:r>
          </a:p>
        </p:txBody>
      </p:sp>
      <p:sp>
        <p:nvSpPr>
          <p:cNvPr id="5" name="TextBox 4"/>
          <p:cNvSpPr txBox="1"/>
          <p:nvPr/>
        </p:nvSpPr>
        <p:spPr>
          <a:xfrm>
            <a:off x="383705" y="3629561"/>
            <a:ext cx="7007695" cy="1384995"/>
          </a:xfrm>
          <a:prstGeom prst="rect">
            <a:avLst/>
          </a:prstGeom>
          <a:noFill/>
        </p:spPr>
        <p:txBody>
          <a:bodyPr wrap="square" rtlCol="0">
            <a:spAutoFit/>
          </a:bodyPr>
          <a:lstStyle/>
          <a:p>
            <a:pPr algn="just"/>
            <a:r>
              <a:rPr lang="en-US" sz="1400" dirty="0">
                <a:solidFill>
                  <a:schemeClr val="bg1"/>
                </a:solidFill>
                <a:latin typeface="Calibri" panose="020F0502020204030204" pitchFamily="34" charset="0"/>
                <a:ea typeface="Geared Slab" pitchFamily="2" charset="0"/>
                <a:cs typeface="Distro"/>
              </a:rPr>
              <a:t>Challenge is a network of clubs for girls ages 10-18, to get know more about Christ and their catholic faith, and work to better the world around them.  Challenge is  team based, teen led, service driven, and with a virtue centered curriculum.  Challenge  does this through regular team  activities, service projects , retreats and camps. Challenge can be found in parishes and schools across the US and Canada. Find out more at </a:t>
            </a:r>
            <a:r>
              <a:rPr lang="en-US" sz="1400" dirty="0">
                <a:solidFill>
                  <a:schemeClr val="bg1"/>
                </a:solidFill>
                <a:latin typeface="Calibri" panose="020F0502020204030204" pitchFamily="34" charset="0"/>
                <a:ea typeface="Geared Slab" pitchFamily="2" charset="0"/>
                <a:cs typeface="Distro"/>
                <a:hlinkClick r:id="rId3"/>
              </a:rPr>
              <a:t>www.challengeyouthministry.com</a:t>
            </a:r>
            <a:r>
              <a:rPr lang="en-US" sz="1400" dirty="0">
                <a:solidFill>
                  <a:schemeClr val="bg1"/>
                </a:solidFill>
                <a:latin typeface="Calibri" panose="020F0502020204030204" pitchFamily="34" charset="0"/>
                <a:ea typeface="Geared Slab" pitchFamily="2" charset="0"/>
                <a:cs typeface="Distro"/>
              </a:rPr>
              <a:t> or www.ecyd.org. Challenge is powered by </a:t>
            </a:r>
          </a:p>
        </p:txBody>
      </p:sp>
      <p:sp>
        <p:nvSpPr>
          <p:cNvPr id="6" name="TextBox 5"/>
          <p:cNvSpPr txBox="1"/>
          <p:nvPr/>
        </p:nvSpPr>
        <p:spPr>
          <a:xfrm>
            <a:off x="381000" y="3158498"/>
            <a:ext cx="3118788" cy="452191"/>
          </a:xfrm>
          <a:prstGeom prst="rect">
            <a:avLst/>
          </a:prstGeom>
          <a:noFill/>
        </p:spPr>
        <p:txBody>
          <a:bodyPr wrap="square" lIns="82058" tIns="41029" rIns="82058" bIns="41029" rtlCol="0">
            <a:spAutoFit/>
          </a:bodyPr>
          <a:lstStyle/>
          <a:p>
            <a:r>
              <a:rPr lang="en-US" sz="2400" dirty="0">
                <a:solidFill>
                  <a:schemeClr val="accent6">
                    <a:lumMod val="40000"/>
                    <a:lumOff val="60000"/>
                  </a:schemeClr>
                </a:solidFill>
                <a:effectLst>
                  <a:outerShdw blurRad="38100" dist="38100" dir="2700000" algn="tl">
                    <a:srgbClr val="000000">
                      <a:alpha val="43137"/>
                    </a:srgbClr>
                  </a:outerShdw>
                </a:effectLst>
                <a:latin typeface="Bauhaus 93" panose="04030905020B02020C02" pitchFamily="82" charset="0"/>
              </a:rPr>
              <a:t>ABOUT CHALLENGE</a:t>
            </a:r>
          </a:p>
        </p:txBody>
      </p:sp>
      <p:pic>
        <p:nvPicPr>
          <p:cNvPr id="7" name="Picture 2" descr="C:\Users\Nadine McMillan\Downloads\ECYD_LOGO_blues A.png"/>
          <p:cNvPicPr>
            <a:picLocks noChangeAspect="1" noChangeArrowheads="1"/>
          </p:cNvPicPr>
          <p:nvPr/>
        </p:nvPicPr>
        <p:blipFill rotWithShape="1">
          <a:blip r:embed="rId4">
            <a:duotone>
              <a:schemeClr val="accent4">
                <a:shade val="45000"/>
                <a:satMod val="135000"/>
              </a:schemeClr>
              <a:prstClr val="white"/>
            </a:duotone>
          </a:blip>
          <a:srcRect l="36195"/>
          <a:stretch/>
        </p:blipFill>
        <p:spPr bwMode="auto">
          <a:xfrm>
            <a:off x="3429000" y="4785563"/>
            <a:ext cx="347720" cy="185683"/>
          </a:xfrm>
          <a:prstGeom prst="rect">
            <a:avLst/>
          </a:prstGeom>
          <a:noFill/>
        </p:spPr>
      </p:pic>
      <p:sp>
        <p:nvSpPr>
          <p:cNvPr id="8" name="Rectangle 7"/>
          <p:cNvSpPr/>
          <p:nvPr/>
        </p:nvSpPr>
        <p:spPr>
          <a:xfrm>
            <a:off x="3505199" y="6567607"/>
            <a:ext cx="2209801" cy="1815882"/>
          </a:xfrm>
          <a:prstGeom prst="rect">
            <a:avLst/>
          </a:prstGeom>
        </p:spPr>
        <p:txBody>
          <a:bodyPr wrap="square">
            <a:spAutoFit/>
          </a:bodyPr>
          <a:lstStyle/>
          <a:p>
            <a:pPr lvl="0" algn="ctr"/>
            <a:r>
              <a:rPr lang="en-US" sz="3200" dirty="0">
                <a:solidFill>
                  <a:schemeClr val="accent6">
                    <a:lumMod val="40000"/>
                    <a:lumOff val="60000"/>
                  </a:schemeClr>
                </a:solidFill>
                <a:effectLst>
                  <a:outerShdw blurRad="38100" dist="38100" dir="2700000" algn="tl">
                    <a:srgbClr val="000000">
                      <a:alpha val="43137"/>
                    </a:srgbClr>
                  </a:outerShdw>
                </a:effectLst>
                <a:latin typeface="Bauhaus 93" panose="04030905020B02020C02" pitchFamily="82" charset="0"/>
              </a:rPr>
              <a:t>Questions? </a:t>
            </a:r>
          </a:p>
          <a:p>
            <a:pPr lvl="0" algn="ctr"/>
            <a:r>
              <a:rPr lang="en-US" sz="1600" dirty="0">
                <a:solidFill>
                  <a:schemeClr val="bg1"/>
                </a:solidFill>
                <a:latin typeface="Calibri" panose="020F0502020204030204" pitchFamily="34" charset="0"/>
                <a:ea typeface="Geared Slab" pitchFamily="2" charset="0"/>
                <a:cs typeface="Distro"/>
              </a:rPr>
              <a:t>Contact Name </a:t>
            </a:r>
          </a:p>
          <a:p>
            <a:pPr lvl="0" algn="ctr"/>
            <a:r>
              <a:rPr lang="en-US" sz="1600" dirty="0">
                <a:solidFill>
                  <a:schemeClr val="bg1"/>
                </a:solidFill>
                <a:latin typeface="Calibri" panose="020F0502020204030204" pitchFamily="34" charset="0"/>
                <a:ea typeface="Geared Slab" pitchFamily="2" charset="0"/>
                <a:cs typeface="Distro"/>
              </a:rPr>
              <a:t> Last Name  </a:t>
            </a:r>
          </a:p>
          <a:p>
            <a:pPr lvl="0" algn="ctr"/>
            <a:r>
              <a:rPr lang="en-US" sz="1600" dirty="0">
                <a:solidFill>
                  <a:schemeClr val="bg1"/>
                </a:solidFill>
                <a:latin typeface="Calibri" panose="020F0502020204030204" pitchFamily="34" charset="0"/>
                <a:ea typeface="Geared Slab" pitchFamily="2" charset="0"/>
                <a:cs typeface="Distro"/>
              </a:rPr>
              <a:t>123-456-7891     </a:t>
            </a:r>
          </a:p>
          <a:p>
            <a:pPr lvl="0" algn="ctr"/>
            <a:r>
              <a:rPr lang="en-US" sz="1600" dirty="0">
                <a:solidFill>
                  <a:schemeClr val="bg1"/>
                </a:solidFill>
                <a:latin typeface="Calibri" panose="020F0502020204030204" pitchFamily="34" charset="0"/>
                <a:ea typeface="Geared Slab" pitchFamily="2" charset="0"/>
                <a:cs typeface="Distro"/>
                <a:hlinkClick r:id="rId5"/>
              </a:rPr>
              <a:t>Email@email.org</a:t>
            </a:r>
            <a:endParaRPr lang="en-US" sz="1600" dirty="0">
              <a:solidFill>
                <a:schemeClr val="bg1"/>
              </a:solidFill>
              <a:latin typeface="Calibri" panose="020F0502020204030204" pitchFamily="34" charset="0"/>
              <a:ea typeface="Geared Slab" pitchFamily="2" charset="0"/>
              <a:cs typeface="Distro"/>
            </a:endParaRPr>
          </a:p>
          <a:p>
            <a:pPr lvl="0" algn="ctr"/>
            <a:r>
              <a:rPr lang="en-US" sz="1600" dirty="0">
                <a:solidFill>
                  <a:schemeClr val="bg1"/>
                </a:solidFill>
                <a:latin typeface="Calibri" panose="020F0502020204030204" pitchFamily="34" charset="0"/>
                <a:ea typeface="Geared Slab" pitchFamily="2" charset="0"/>
                <a:cs typeface="Distro"/>
              </a:rPr>
              <a:t>www.campweb.com</a:t>
            </a:r>
          </a:p>
        </p:txBody>
      </p:sp>
      <p:sp>
        <p:nvSpPr>
          <p:cNvPr id="9" name="TextBox 8"/>
          <p:cNvSpPr txBox="1"/>
          <p:nvPr/>
        </p:nvSpPr>
        <p:spPr>
          <a:xfrm>
            <a:off x="4953000" y="358914"/>
            <a:ext cx="2514601" cy="707886"/>
          </a:xfrm>
          <a:prstGeom prst="rect">
            <a:avLst/>
          </a:prstGeom>
          <a:noFill/>
        </p:spPr>
        <p:txBody>
          <a:bodyPr wrap="square" rtlCol="0">
            <a:spAutoFit/>
          </a:bodyPr>
          <a:lstStyle/>
          <a:p>
            <a:pPr algn="ctr"/>
            <a:r>
              <a:rPr lang="en-US" sz="4000" dirty="0">
                <a:solidFill>
                  <a:schemeClr val="bg1"/>
                </a:solidFill>
                <a:effectLst>
                  <a:outerShdw blurRad="38100" dist="38100" dir="2700000" algn="tl">
                    <a:srgbClr val="000000">
                      <a:alpha val="43137"/>
                    </a:srgbClr>
                  </a:outerShdw>
                </a:effectLst>
                <a:latin typeface="Bauhaus 93" panose="04030905020B02020C02" pitchFamily="82" charset="0"/>
              </a:rPr>
              <a:t>Location</a:t>
            </a:r>
          </a:p>
        </p:txBody>
      </p:sp>
      <p:sp>
        <p:nvSpPr>
          <p:cNvPr id="10" name="TextBox 9"/>
          <p:cNvSpPr txBox="1"/>
          <p:nvPr/>
        </p:nvSpPr>
        <p:spPr>
          <a:xfrm>
            <a:off x="247024" y="344557"/>
            <a:ext cx="2497732" cy="707886"/>
          </a:xfrm>
          <a:prstGeom prst="rect">
            <a:avLst/>
          </a:prstGeom>
          <a:noFill/>
        </p:spPr>
        <p:txBody>
          <a:bodyPr wrap="square" rtlCol="0">
            <a:spAutoFit/>
          </a:bodyPr>
          <a:lstStyle/>
          <a:p>
            <a:pPr algn="ctr"/>
            <a:r>
              <a:rPr lang="en-US" sz="4000" dirty="0">
                <a:solidFill>
                  <a:schemeClr val="bg1"/>
                </a:solidFill>
                <a:effectLst>
                  <a:outerShdw blurRad="38100" dist="38100" dir="2700000" algn="tl">
                    <a:srgbClr val="000000">
                      <a:alpha val="43137"/>
                    </a:srgbClr>
                  </a:outerShdw>
                </a:effectLst>
                <a:latin typeface="Bauhaus 93" panose="04030905020B02020C02" pitchFamily="82" charset="0"/>
              </a:rPr>
              <a:t>MONTH</a:t>
            </a:r>
          </a:p>
        </p:txBody>
      </p:sp>
      <p:sp>
        <p:nvSpPr>
          <p:cNvPr id="11" name="TextBox 10"/>
          <p:cNvSpPr txBox="1"/>
          <p:nvPr/>
        </p:nvSpPr>
        <p:spPr>
          <a:xfrm>
            <a:off x="5029200" y="990599"/>
            <a:ext cx="2362201" cy="584775"/>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latin typeface="Bauhaus 93" panose="04030905020B02020C02" pitchFamily="82" charset="0"/>
              </a:rPr>
              <a:t>City, State</a:t>
            </a:r>
          </a:p>
        </p:txBody>
      </p:sp>
      <p:sp>
        <p:nvSpPr>
          <p:cNvPr id="12" name="TextBox 11"/>
          <p:cNvSpPr txBox="1"/>
          <p:nvPr/>
        </p:nvSpPr>
        <p:spPr>
          <a:xfrm>
            <a:off x="317500" y="990600"/>
            <a:ext cx="2464028" cy="954107"/>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latin typeface="Bauhaus 93" panose="04030905020B02020C02" pitchFamily="82" charset="0"/>
              </a:rPr>
              <a:t>DAY –DAY, YEAR</a:t>
            </a:r>
          </a:p>
        </p:txBody>
      </p:sp>
      <p:sp>
        <p:nvSpPr>
          <p:cNvPr id="14" name="Rectangle 13"/>
          <p:cNvSpPr/>
          <p:nvPr/>
        </p:nvSpPr>
        <p:spPr>
          <a:xfrm>
            <a:off x="3129611" y="5473750"/>
            <a:ext cx="4261789" cy="1400383"/>
          </a:xfrm>
          <a:prstGeom prst="rect">
            <a:avLst/>
          </a:prstGeom>
        </p:spPr>
        <p:txBody>
          <a:bodyPr wrap="square">
            <a:spAutoFit/>
          </a:bodyPr>
          <a:lstStyle/>
          <a:p>
            <a:r>
              <a:rPr lang="en-US" sz="1400" dirty="0">
                <a:solidFill>
                  <a:schemeClr val="bg1"/>
                </a:solidFill>
                <a:latin typeface="Calibri" panose="020F0502020204030204" pitchFamily="34" charset="0"/>
                <a:ea typeface="Geared Slab" pitchFamily="2" charset="0"/>
                <a:cs typeface="Distro"/>
              </a:rPr>
              <a:t>Please send this registration form along with the Permission Form and payment of $123 made out to Name </a:t>
            </a:r>
          </a:p>
          <a:p>
            <a:r>
              <a:rPr lang="en-US" sz="1400" dirty="0">
                <a:solidFill>
                  <a:schemeClr val="bg1"/>
                </a:solidFill>
                <a:latin typeface="Calibri" panose="020F0502020204030204" pitchFamily="34" charset="0"/>
                <a:ea typeface="Geared Slab" pitchFamily="2" charset="0"/>
                <a:cs typeface="Distro"/>
              </a:rPr>
              <a:t>to: Mailing Address Mailing Address </a:t>
            </a:r>
          </a:p>
          <a:p>
            <a:r>
              <a:rPr lang="en-US" sz="1400" dirty="0">
                <a:solidFill>
                  <a:schemeClr val="bg1"/>
                </a:solidFill>
                <a:latin typeface="Calibri" panose="020F0502020204030204" pitchFamily="34" charset="0"/>
                <a:ea typeface="Geared Slab" pitchFamily="2" charset="0"/>
                <a:cs typeface="Distro"/>
              </a:rPr>
              <a:t>Registration deadline is Date Day, Year. </a:t>
            </a:r>
          </a:p>
          <a:p>
            <a:endParaRPr lang="en-US" sz="1400" dirty="0">
              <a:solidFill>
                <a:schemeClr val="bg1"/>
              </a:solidFill>
              <a:latin typeface="Calibri" panose="020F0502020204030204" pitchFamily="34" charset="0"/>
              <a:cs typeface="Distro"/>
            </a:endParaRPr>
          </a:p>
        </p:txBody>
      </p:sp>
      <p:sp>
        <p:nvSpPr>
          <p:cNvPr id="15" name="TextBox 14"/>
          <p:cNvSpPr txBox="1"/>
          <p:nvPr/>
        </p:nvSpPr>
        <p:spPr>
          <a:xfrm>
            <a:off x="3129612" y="5171964"/>
            <a:ext cx="3880788" cy="390636"/>
          </a:xfrm>
          <a:prstGeom prst="rect">
            <a:avLst/>
          </a:prstGeom>
          <a:noFill/>
        </p:spPr>
        <p:txBody>
          <a:bodyPr wrap="square" lIns="82058" tIns="41029" rIns="82058" bIns="41029" rtlCol="0">
            <a:spAutoFit/>
          </a:bodyPr>
          <a:lstStyle/>
          <a:p>
            <a:r>
              <a:rPr lang="en-US" dirty="0">
                <a:solidFill>
                  <a:schemeClr val="accent6">
                    <a:lumMod val="40000"/>
                    <a:lumOff val="60000"/>
                  </a:schemeClr>
                </a:solidFill>
                <a:effectLst>
                  <a:outerShdw blurRad="38100" dist="38100" dir="2700000" algn="tl">
                    <a:srgbClr val="000000">
                      <a:alpha val="43137"/>
                    </a:srgbClr>
                  </a:outerShdw>
                </a:effectLst>
                <a:latin typeface="Bauhaus 93" panose="04030905020B02020C02" pitchFamily="82" charset="0"/>
              </a:rPr>
              <a:t>REGISTRATION INFORMATION</a:t>
            </a:r>
          </a:p>
        </p:txBody>
      </p:sp>
      <p:sp>
        <p:nvSpPr>
          <p:cNvPr id="16" name="Rectangle 15"/>
          <p:cNvSpPr/>
          <p:nvPr/>
        </p:nvSpPr>
        <p:spPr>
          <a:xfrm>
            <a:off x="4419600" y="9525000"/>
            <a:ext cx="1981200" cy="507831"/>
          </a:xfrm>
          <a:prstGeom prst="rect">
            <a:avLst/>
          </a:prstGeom>
        </p:spPr>
        <p:txBody>
          <a:bodyPr wrap="square">
            <a:spAutoFit/>
          </a:bodyPr>
          <a:lstStyle/>
          <a:p>
            <a:pPr algn="ctr"/>
            <a:r>
              <a:rPr lang="en-US" sz="900" dirty="0">
                <a:solidFill>
                  <a:schemeClr val="accent6"/>
                </a:solidFill>
              </a:rPr>
              <a:t>Regnum Christi Programs  © 2014, Mission Network Activities USA, Inc., All Rights Reserved.</a:t>
            </a:r>
          </a:p>
        </p:txBody>
      </p:sp>
      <p:pic>
        <p:nvPicPr>
          <p:cNvPr id="17" name="Picture 16">
            <a:extLst>
              <a:ext uri="{FF2B5EF4-FFF2-40B4-BE49-F238E27FC236}">
                <a16:creationId xmlns:a16="http://schemas.microsoft.com/office/drawing/2014/main" id="{4A34E3F7-8A03-4B5F-93F3-27338FF9E3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6213" y="225294"/>
            <a:ext cx="2302985" cy="1636553"/>
          </a:xfrm>
          <a:prstGeom prst="rect">
            <a:avLst/>
          </a:prstGeom>
        </p:spPr>
      </p:pic>
    </p:spTree>
    <p:extLst>
      <p:ext uri="{BB962C8B-B14F-4D97-AF65-F5344CB8AC3E}">
        <p14:creationId xmlns:p14="http://schemas.microsoft.com/office/powerpoint/2010/main" val="2651606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4" y="0"/>
            <a:ext cx="7767692" cy="10058400"/>
          </a:xfrm>
          <a:prstGeom prst="rect">
            <a:avLst/>
          </a:prstGeom>
        </p:spPr>
      </p:pic>
      <p:sp>
        <p:nvSpPr>
          <p:cNvPr id="15" name="Rounded Rectangle 14"/>
          <p:cNvSpPr/>
          <p:nvPr/>
        </p:nvSpPr>
        <p:spPr>
          <a:xfrm>
            <a:off x="427801" y="2438400"/>
            <a:ext cx="4067999" cy="7086600"/>
          </a:xfrm>
          <a:prstGeom prst="roundRect">
            <a:avLst>
              <a:gd name="adj" fmla="val 0"/>
            </a:avLst>
          </a:prstGeom>
          <a:solidFill>
            <a:srgbClr val="FFFFFF">
              <a:alpha val="58039"/>
            </a:srgbClr>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42500" y="2438400"/>
            <a:ext cx="4053300" cy="7192498"/>
          </a:xfrm>
          <a:prstGeom prst="rect">
            <a:avLst/>
          </a:prstGeom>
          <a:noFill/>
          <a:ln>
            <a:noFill/>
          </a:ln>
        </p:spPr>
        <p:txBody>
          <a:bodyPr wrap="square" lIns="82058" tIns="41029" rIns="82058" bIns="41029" rtlCol="0">
            <a:spAutoFit/>
          </a:bodyPr>
          <a:lstStyle/>
          <a:p>
            <a:r>
              <a:rPr lang="en-US" sz="1400" dirty="0">
                <a:solidFill>
                  <a:srgbClr val="002060"/>
                </a:solidFill>
                <a:latin typeface="Calibri" panose="020F0502020204030204" pitchFamily="34" charset="0"/>
                <a:ea typeface="Geared Slab" pitchFamily="2" charset="0"/>
                <a:cs typeface="Distro"/>
              </a:rPr>
              <a:t>Camper’s First &amp; Last Name: ……………………………………………………………………………...….</a:t>
            </a:r>
          </a:p>
          <a:p>
            <a:r>
              <a:rPr lang="en-US" sz="1400" dirty="0">
                <a:solidFill>
                  <a:srgbClr val="002060"/>
                </a:solidFill>
                <a:latin typeface="Calibri" panose="020F0502020204030204" pitchFamily="34" charset="0"/>
                <a:ea typeface="Geared Slab" pitchFamily="2" charset="0"/>
                <a:cs typeface="Distro"/>
              </a:rPr>
              <a:t>Campers Age: ………….… Date of Birth:……………………… </a:t>
            </a:r>
          </a:p>
          <a:p>
            <a:r>
              <a:rPr lang="en-US" sz="1400" dirty="0">
                <a:solidFill>
                  <a:srgbClr val="002060"/>
                </a:solidFill>
                <a:latin typeface="Calibri" panose="020F0502020204030204" pitchFamily="34" charset="0"/>
                <a:ea typeface="Geared Slab" pitchFamily="2" charset="0"/>
                <a:cs typeface="Distro"/>
              </a:rPr>
              <a:t>Grade Completed: …………… School:………………………….</a:t>
            </a:r>
          </a:p>
          <a:p>
            <a:r>
              <a:rPr lang="en-US" sz="1400" dirty="0">
                <a:solidFill>
                  <a:srgbClr val="002060"/>
                </a:solidFill>
                <a:latin typeface="Calibri" panose="020F0502020204030204" pitchFamily="34" charset="0"/>
                <a:ea typeface="Geared Slab" pitchFamily="2" charset="0"/>
                <a:cs typeface="Distro"/>
              </a:rPr>
              <a:t>Challenge Club: ……………………………………………………………………….............</a:t>
            </a:r>
          </a:p>
          <a:p>
            <a:endParaRPr lang="en-US" sz="1400" dirty="0">
              <a:solidFill>
                <a:srgbClr val="002060"/>
              </a:solidFill>
              <a:latin typeface="Calibri" panose="020F0502020204030204" pitchFamily="34" charset="0"/>
              <a:ea typeface="Geared Slab" pitchFamily="2" charset="0"/>
              <a:cs typeface="Distro"/>
            </a:endParaRPr>
          </a:p>
          <a:p>
            <a:r>
              <a:rPr lang="en-US" sz="1400" dirty="0">
                <a:solidFill>
                  <a:srgbClr val="002060"/>
                </a:solidFill>
                <a:latin typeface="Calibri" panose="020F0502020204030204" pitchFamily="34" charset="0"/>
                <a:ea typeface="Geared Slab" pitchFamily="2" charset="0"/>
                <a:cs typeface="Distro"/>
              </a:rPr>
              <a:t>Parent’s First &amp; Last Names:  ………………………………………………………………………………..</a:t>
            </a:r>
          </a:p>
          <a:p>
            <a:r>
              <a:rPr lang="en-US" sz="1400" dirty="0">
                <a:solidFill>
                  <a:srgbClr val="002060"/>
                </a:solidFill>
                <a:latin typeface="Calibri" panose="020F0502020204030204" pitchFamily="34" charset="0"/>
                <a:ea typeface="Geared Slab" pitchFamily="2" charset="0"/>
                <a:cs typeface="Distro"/>
              </a:rPr>
              <a:t>…………………………………………………………………………………</a:t>
            </a:r>
          </a:p>
          <a:p>
            <a:r>
              <a:rPr lang="en-US" sz="1400" dirty="0">
                <a:solidFill>
                  <a:srgbClr val="002060"/>
                </a:solidFill>
                <a:latin typeface="Calibri" panose="020F0502020204030204" pitchFamily="34" charset="0"/>
                <a:ea typeface="Geared Slab" pitchFamily="2" charset="0"/>
                <a:cs typeface="Distro"/>
              </a:rPr>
              <a:t>Home  Address:  ……………………………………………………………………………………………………………………………………………………………………………………………..……………………….…………………………...</a:t>
            </a:r>
          </a:p>
          <a:p>
            <a:r>
              <a:rPr lang="en-US" sz="1400" dirty="0">
                <a:solidFill>
                  <a:srgbClr val="002060"/>
                </a:solidFill>
                <a:latin typeface="Calibri" panose="020F0502020204030204" pitchFamily="34" charset="0"/>
                <a:ea typeface="Geared Slab" pitchFamily="2" charset="0"/>
                <a:cs typeface="Distro"/>
              </a:rPr>
              <a:t>Parent’s Phone- Home:…..………………………………………</a:t>
            </a:r>
          </a:p>
          <a:p>
            <a:r>
              <a:rPr lang="en-US" sz="1400" dirty="0">
                <a:solidFill>
                  <a:srgbClr val="002060"/>
                </a:solidFill>
                <a:latin typeface="Calibri" panose="020F0502020204030204" pitchFamily="34" charset="0"/>
                <a:ea typeface="Geared Slab" pitchFamily="2" charset="0"/>
                <a:cs typeface="Distro"/>
              </a:rPr>
              <a:t>Cell:…………………………………………………………………….…</a:t>
            </a:r>
          </a:p>
          <a:p>
            <a:r>
              <a:rPr lang="en-US" sz="1400" dirty="0">
                <a:solidFill>
                  <a:srgbClr val="002060"/>
                </a:solidFill>
                <a:latin typeface="Calibri" panose="020F0502020204030204" pitchFamily="34" charset="0"/>
                <a:ea typeface="Geared Slab" pitchFamily="2" charset="0"/>
                <a:cs typeface="Distro"/>
              </a:rPr>
              <a:t>Parent’s Email:………………..………………………………………</a:t>
            </a:r>
          </a:p>
          <a:p>
            <a:r>
              <a:rPr lang="en-US" sz="1400" dirty="0">
                <a:solidFill>
                  <a:srgbClr val="002060"/>
                </a:solidFill>
                <a:latin typeface="Calibri" panose="020F0502020204030204" pitchFamily="34" charset="0"/>
                <a:ea typeface="Geared Slab" pitchFamily="2" charset="0"/>
                <a:cs typeface="Distro"/>
              </a:rPr>
              <a:t>………………………………………………………………………………</a:t>
            </a:r>
          </a:p>
          <a:p>
            <a:r>
              <a:rPr lang="en-US" sz="1400" dirty="0">
                <a:solidFill>
                  <a:srgbClr val="002060"/>
                </a:solidFill>
                <a:latin typeface="Calibri" panose="020F0502020204030204" pitchFamily="34" charset="0"/>
                <a:ea typeface="Geared Slab" pitchFamily="2" charset="0"/>
                <a:cs typeface="Distro"/>
              </a:rPr>
              <a:t>Camper’s Email:………………………..……………………………</a:t>
            </a:r>
          </a:p>
          <a:p>
            <a:r>
              <a:rPr lang="en-US" sz="1400" dirty="0">
                <a:solidFill>
                  <a:srgbClr val="002060"/>
                </a:solidFill>
                <a:latin typeface="Calibri" panose="020F0502020204030204" pitchFamily="34" charset="0"/>
                <a:ea typeface="Geared Slab" pitchFamily="2" charset="0"/>
                <a:cs typeface="Distro"/>
              </a:rPr>
              <a:t>Please send emails to </a:t>
            </a:r>
            <a:r>
              <a:rPr lang="en-US" sz="1400" dirty="0">
                <a:solidFill>
                  <a:srgbClr val="002060"/>
                </a:solidFill>
                <a:latin typeface="Calibri" panose="020F0502020204030204" pitchFamily="34" charset="0"/>
                <a:ea typeface="Geared Slab" pitchFamily="2" charset="0"/>
                <a:cs typeface="Distro"/>
                <a:sym typeface="Wingdings"/>
              </a:rPr>
              <a:t> </a:t>
            </a:r>
            <a:r>
              <a:rPr lang="en-US" sz="1400" dirty="0">
                <a:solidFill>
                  <a:srgbClr val="002060"/>
                </a:solidFill>
                <a:latin typeface="Calibri" panose="020F0502020204030204" pitchFamily="34" charset="0"/>
                <a:ea typeface="Geared Slab" pitchFamily="2" charset="0"/>
                <a:cs typeface="Distro"/>
              </a:rPr>
              <a:t>camper </a:t>
            </a:r>
            <a:r>
              <a:rPr lang="en-US" sz="1400" dirty="0">
                <a:solidFill>
                  <a:srgbClr val="002060"/>
                </a:solidFill>
                <a:latin typeface="Calibri" panose="020F0502020204030204" pitchFamily="34" charset="0"/>
                <a:ea typeface="Geared Slab" pitchFamily="2" charset="0"/>
                <a:cs typeface="Distro"/>
                <a:sym typeface="Wingdings"/>
              </a:rPr>
              <a:t> parent  both. </a:t>
            </a:r>
            <a:endParaRPr lang="en-US" sz="1400" dirty="0">
              <a:solidFill>
                <a:srgbClr val="002060"/>
              </a:solidFill>
              <a:latin typeface="Calibri" panose="020F0502020204030204" pitchFamily="34" charset="0"/>
              <a:ea typeface="Geared Slab" pitchFamily="2" charset="0"/>
              <a:cs typeface="Distro"/>
            </a:endParaRPr>
          </a:p>
          <a:p>
            <a:endParaRPr lang="en-US" sz="1400" dirty="0">
              <a:solidFill>
                <a:srgbClr val="002060"/>
              </a:solidFill>
              <a:latin typeface="Calibri" panose="020F0502020204030204" pitchFamily="34" charset="0"/>
              <a:ea typeface="Geared Slab" pitchFamily="2" charset="0"/>
              <a:cs typeface="Distro"/>
            </a:endParaRPr>
          </a:p>
          <a:p>
            <a:r>
              <a:rPr lang="en-US" sz="1400" dirty="0">
                <a:solidFill>
                  <a:srgbClr val="002060"/>
                </a:solidFill>
                <a:latin typeface="Calibri" panose="020F0502020204030204" pitchFamily="34" charset="0"/>
                <a:ea typeface="Geared Slab" pitchFamily="2" charset="0"/>
                <a:cs typeface="Distro"/>
              </a:rPr>
              <a:t>T -Shirt Size: </a:t>
            </a:r>
            <a:r>
              <a:rPr lang="en-US" sz="1200" dirty="0">
                <a:solidFill>
                  <a:srgbClr val="002060"/>
                </a:solidFill>
                <a:latin typeface="Calibri" panose="020F0502020204030204" pitchFamily="34" charset="0"/>
                <a:ea typeface="Geared Slab" pitchFamily="2" charset="0"/>
                <a:cs typeface="Distro"/>
                <a:sym typeface="Wingdings"/>
              </a:rPr>
              <a:t>YS  YM   YL AS  AM AL   AXL  </a:t>
            </a:r>
          </a:p>
          <a:p>
            <a:r>
              <a:rPr lang="en-US" sz="1400" dirty="0">
                <a:solidFill>
                  <a:srgbClr val="002060"/>
                </a:solidFill>
                <a:latin typeface="Calibri" panose="020F0502020204030204" pitchFamily="34" charset="0"/>
                <a:ea typeface="Geared Slab" pitchFamily="2" charset="0"/>
                <a:cs typeface="Distro"/>
                <a:sym typeface="Wingdings"/>
              </a:rPr>
              <a:t> Please order an additional t-shirt for my daughter at $10</a:t>
            </a:r>
          </a:p>
          <a:p>
            <a:endParaRPr lang="en-US" sz="1400" dirty="0">
              <a:solidFill>
                <a:srgbClr val="002060"/>
              </a:solidFill>
              <a:latin typeface="Calibri" panose="020F0502020204030204" pitchFamily="34" charset="0"/>
              <a:ea typeface="Geared Slab" pitchFamily="2" charset="0"/>
              <a:cs typeface="Distro"/>
              <a:sym typeface="Wingdings"/>
            </a:endParaRPr>
          </a:p>
          <a:p>
            <a:r>
              <a:rPr lang="en-US" sz="1400" dirty="0">
                <a:solidFill>
                  <a:srgbClr val="002060"/>
                </a:solidFill>
                <a:latin typeface="Calibri" panose="020F0502020204030204" pitchFamily="34" charset="0"/>
                <a:ea typeface="Geared Slab" pitchFamily="2" charset="0"/>
                <a:cs typeface="Distro"/>
                <a:sym typeface="Wingdings"/>
              </a:rPr>
              <a:t> Contact me about volunteer opportunities in preparation or during the camp. </a:t>
            </a:r>
            <a:endParaRPr lang="en-US" sz="1400" dirty="0">
              <a:solidFill>
                <a:srgbClr val="002060"/>
              </a:solidFill>
              <a:latin typeface="Calibri" panose="020F0502020204030204" pitchFamily="34" charset="0"/>
              <a:ea typeface="Geared Slab" pitchFamily="2" charset="0"/>
              <a:cs typeface="Distro"/>
            </a:endParaRPr>
          </a:p>
          <a:p>
            <a:endParaRPr lang="en-US" sz="1400" dirty="0">
              <a:solidFill>
                <a:srgbClr val="002060"/>
              </a:solidFill>
              <a:latin typeface="Calibri" panose="020F0502020204030204" pitchFamily="34" charset="0"/>
              <a:ea typeface="Geared Slab" pitchFamily="2" charset="0"/>
              <a:cs typeface="Distro"/>
            </a:endParaRPr>
          </a:p>
          <a:p>
            <a:r>
              <a:rPr lang="en-US" sz="1400" dirty="0">
                <a:solidFill>
                  <a:srgbClr val="002060"/>
                </a:solidFill>
                <a:latin typeface="Calibri" panose="020F0502020204030204" pitchFamily="34" charset="0"/>
                <a:ea typeface="Geared Slab" pitchFamily="2" charset="0"/>
                <a:cs typeface="Distro"/>
              </a:rPr>
              <a:t>Please send this registration form along with the Permission Form and payment of $123 made out to Name </a:t>
            </a:r>
          </a:p>
          <a:p>
            <a:r>
              <a:rPr lang="en-US" sz="1400" dirty="0">
                <a:solidFill>
                  <a:srgbClr val="002060"/>
                </a:solidFill>
                <a:latin typeface="Calibri" panose="020F0502020204030204" pitchFamily="34" charset="0"/>
                <a:ea typeface="Geared Slab" pitchFamily="2" charset="0"/>
                <a:cs typeface="Distro"/>
              </a:rPr>
              <a:t>to: Mailing Address Mailing Addres</a:t>
            </a:r>
            <a:r>
              <a:rPr lang="en-US" sz="1400" dirty="0">
                <a:solidFill>
                  <a:srgbClr val="002060"/>
                </a:solidFill>
                <a:latin typeface="Calibri" panose="020F0502020204030204" pitchFamily="34" charset="0"/>
                <a:cs typeface="Distro"/>
              </a:rPr>
              <a:t>s </a:t>
            </a:r>
          </a:p>
        </p:txBody>
      </p:sp>
      <p:sp>
        <p:nvSpPr>
          <p:cNvPr id="4" name="TextBox 3"/>
          <p:cNvSpPr txBox="1"/>
          <p:nvPr/>
        </p:nvSpPr>
        <p:spPr>
          <a:xfrm>
            <a:off x="427801" y="1981200"/>
            <a:ext cx="4067999" cy="452191"/>
          </a:xfrm>
          <a:prstGeom prst="rect">
            <a:avLst/>
          </a:prstGeom>
          <a:noFill/>
        </p:spPr>
        <p:txBody>
          <a:bodyPr wrap="square" lIns="82058" tIns="41029" rIns="82058" bIns="41029" rtlCol="0">
            <a:spAutoFit/>
          </a:bodyPr>
          <a:lstStyle/>
          <a:p>
            <a:pPr algn="ctr"/>
            <a:r>
              <a:rPr lang="en-US" sz="2400" dirty="0">
                <a:solidFill>
                  <a:schemeClr val="accent6">
                    <a:lumMod val="40000"/>
                    <a:lumOff val="60000"/>
                  </a:schemeClr>
                </a:solidFill>
                <a:effectLst>
                  <a:outerShdw blurRad="38100" dist="38100" dir="2700000" algn="tl">
                    <a:srgbClr val="000000">
                      <a:alpha val="43137"/>
                    </a:srgbClr>
                  </a:outerShdw>
                </a:effectLst>
                <a:latin typeface="Bauhaus 93" panose="04030905020B02020C02" pitchFamily="82" charset="0"/>
              </a:rPr>
              <a:t>CAMP REGISTRATION FORM</a:t>
            </a:r>
          </a:p>
        </p:txBody>
      </p:sp>
      <p:sp>
        <p:nvSpPr>
          <p:cNvPr id="5" name="TextBox 4"/>
          <p:cNvSpPr txBox="1"/>
          <p:nvPr/>
        </p:nvSpPr>
        <p:spPr>
          <a:xfrm>
            <a:off x="4343400" y="1981200"/>
            <a:ext cx="3048000" cy="452191"/>
          </a:xfrm>
          <a:prstGeom prst="rect">
            <a:avLst/>
          </a:prstGeom>
          <a:noFill/>
        </p:spPr>
        <p:txBody>
          <a:bodyPr wrap="square" lIns="82058" tIns="41029" rIns="82058" bIns="41029" rtlCol="0">
            <a:spAutoFit/>
          </a:bodyPr>
          <a:lstStyle/>
          <a:p>
            <a:pPr algn="r"/>
            <a:r>
              <a:rPr lang="en-US" sz="2400" dirty="0">
                <a:solidFill>
                  <a:schemeClr val="bg1"/>
                </a:solidFill>
                <a:effectLst>
                  <a:outerShdw blurRad="38100" dist="38100" dir="2700000" algn="tl">
                    <a:srgbClr val="000000">
                      <a:alpha val="43137"/>
                    </a:srgbClr>
                  </a:outerShdw>
                </a:effectLst>
                <a:latin typeface="Bauhaus 93" panose="04030905020B02020C02" pitchFamily="82" charset="0"/>
              </a:rPr>
              <a:t>CAMP PACKING LIST </a:t>
            </a:r>
          </a:p>
        </p:txBody>
      </p:sp>
      <p:sp>
        <p:nvSpPr>
          <p:cNvPr id="7" name="TextBox 6"/>
          <p:cNvSpPr txBox="1"/>
          <p:nvPr/>
        </p:nvSpPr>
        <p:spPr>
          <a:xfrm>
            <a:off x="4648199" y="5057545"/>
            <a:ext cx="2743201" cy="944634"/>
          </a:xfrm>
          <a:prstGeom prst="rect">
            <a:avLst/>
          </a:prstGeom>
          <a:noFill/>
        </p:spPr>
        <p:txBody>
          <a:bodyPr wrap="square" lIns="82058" tIns="41029" rIns="82058" bIns="41029" rtlCol="0">
            <a:spAutoFit/>
          </a:bodyPr>
          <a:lstStyle/>
          <a:p>
            <a:pPr algn="just"/>
            <a:r>
              <a:rPr lang="en-US" sz="800" dirty="0">
                <a:solidFill>
                  <a:schemeClr val="bg1"/>
                </a:solidFill>
                <a:latin typeface="Calibri" panose="020F0502020204030204" pitchFamily="34" charset="0"/>
                <a:ea typeface="Geared Slab" pitchFamily="2" charset="0"/>
                <a:cs typeface="Distro"/>
              </a:rPr>
              <a:t>The purpose of the Challenge Camp is to enjoy the natural environment of the facility and to give the girls an opportunity for personal growth by communicating with those at camp. Tablets, </a:t>
            </a:r>
            <a:r>
              <a:rPr lang="en-US" sz="800" dirty="0" err="1">
                <a:solidFill>
                  <a:schemeClr val="bg1"/>
                </a:solidFill>
                <a:latin typeface="Calibri" panose="020F0502020204030204" pitchFamily="34" charset="0"/>
                <a:ea typeface="Geared Slab" pitchFamily="2" charset="0"/>
                <a:cs typeface="Distro"/>
              </a:rPr>
              <a:t>ipods</a:t>
            </a:r>
            <a:r>
              <a:rPr lang="en-US" sz="800" dirty="0">
                <a:solidFill>
                  <a:schemeClr val="bg1"/>
                </a:solidFill>
                <a:latin typeface="Calibri" panose="020F0502020204030204" pitchFamily="34" charset="0"/>
                <a:ea typeface="Geared Slab" pitchFamily="2" charset="0"/>
                <a:cs typeface="Distro"/>
              </a:rPr>
              <a:t>, cellphone use will be limited. Girls can request to use their cell phones to call their families at any time.  If you need to reach your daughter you can call at anytime. </a:t>
            </a:r>
          </a:p>
          <a:p>
            <a:pPr algn="just"/>
            <a:r>
              <a:rPr lang="en-US" sz="800" dirty="0">
                <a:solidFill>
                  <a:schemeClr val="bg1"/>
                </a:solidFill>
                <a:latin typeface="Calibri" panose="020F0502020204030204" pitchFamily="34" charset="0"/>
                <a:ea typeface="Geared Slab" pitchFamily="2" charset="0"/>
                <a:cs typeface="Distro"/>
              </a:rPr>
              <a:t>The camp cell is  123 456 7891.</a:t>
            </a:r>
          </a:p>
        </p:txBody>
      </p:sp>
      <p:sp>
        <p:nvSpPr>
          <p:cNvPr id="10" name="TextBox 9"/>
          <p:cNvSpPr txBox="1"/>
          <p:nvPr/>
        </p:nvSpPr>
        <p:spPr>
          <a:xfrm>
            <a:off x="4648199" y="2438400"/>
            <a:ext cx="2743201" cy="2698960"/>
          </a:xfrm>
          <a:prstGeom prst="rect">
            <a:avLst/>
          </a:prstGeom>
          <a:noFill/>
        </p:spPr>
        <p:txBody>
          <a:bodyPr wrap="square" lIns="82058" tIns="41029" rIns="82058" bIns="41029" rtlCol="0">
            <a:spAutoFit/>
          </a:bodyPr>
          <a:lstStyle/>
          <a:p>
            <a:r>
              <a:rPr lang="en-US" sz="1000" dirty="0">
                <a:solidFill>
                  <a:schemeClr val="bg1"/>
                </a:solidFill>
                <a:latin typeface="Calibri" panose="020F0502020204030204" pitchFamily="34" charset="0"/>
                <a:ea typeface="Geared Slab" pitchFamily="2" charset="0"/>
                <a:cs typeface="Distro"/>
              </a:rPr>
              <a:t>___ Shorts enough for each day  </a:t>
            </a:r>
          </a:p>
          <a:p>
            <a:r>
              <a:rPr lang="en-US" sz="1000" dirty="0">
                <a:solidFill>
                  <a:schemeClr val="bg1"/>
                </a:solidFill>
                <a:latin typeface="Calibri" panose="020F0502020204030204" pitchFamily="34" charset="0"/>
                <a:ea typeface="Geared Slab" pitchFamily="2" charset="0"/>
                <a:cs typeface="Distro"/>
              </a:rPr>
              <a:t>___ Shirts enough for each day  ___ 2 pairs of jeans </a:t>
            </a:r>
          </a:p>
          <a:p>
            <a:r>
              <a:rPr lang="en-US" sz="1000" dirty="0">
                <a:solidFill>
                  <a:schemeClr val="bg1"/>
                </a:solidFill>
                <a:latin typeface="Calibri" panose="020F0502020204030204" pitchFamily="34" charset="0"/>
                <a:ea typeface="Geared Slab" pitchFamily="2" charset="0"/>
                <a:cs typeface="Distro"/>
              </a:rPr>
              <a:t>___ 1 raincoat with hat or hood</a:t>
            </a:r>
          </a:p>
          <a:p>
            <a:r>
              <a:rPr lang="en-US" sz="1000" dirty="0">
                <a:solidFill>
                  <a:schemeClr val="bg1"/>
                </a:solidFill>
                <a:latin typeface="Calibri" panose="020F0502020204030204" pitchFamily="34" charset="0"/>
                <a:ea typeface="Geared Slab" pitchFamily="2" charset="0"/>
                <a:cs typeface="Distro"/>
              </a:rPr>
              <a:t>___ 1-2 sweatshirts, sweaters or jackets</a:t>
            </a:r>
          </a:p>
          <a:p>
            <a:r>
              <a:rPr lang="en-US" sz="1000" dirty="0">
                <a:solidFill>
                  <a:schemeClr val="bg1"/>
                </a:solidFill>
                <a:latin typeface="Calibri" panose="020F0502020204030204" pitchFamily="34" charset="0"/>
                <a:ea typeface="Geared Slab" pitchFamily="2" charset="0"/>
                <a:cs typeface="Distro"/>
              </a:rPr>
              <a:t>___ Underwear and socks   ___ Flip flops or sandals </a:t>
            </a:r>
          </a:p>
          <a:p>
            <a:r>
              <a:rPr lang="en-US" sz="1000" dirty="0">
                <a:solidFill>
                  <a:schemeClr val="bg1"/>
                </a:solidFill>
                <a:latin typeface="Calibri" panose="020F0502020204030204" pitchFamily="34" charset="0"/>
                <a:ea typeface="Geared Slab" pitchFamily="2" charset="0"/>
                <a:cs typeface="Distro"/>
              </a:rPr>
              <a:t>___ Bathing suits (one-piece suits or </a:t>
            </a:r>
            <a:r>
              <a:rPr lang="en-US" sz="1000" dirty="0" err="1">
                <a:solidFill>
                  <a:schemeClr val="bg1"/>
                </a:solidFill>
                <a:latin typeface="Calibri" panose="020F0502020204030204" pitchFamily="34" charset="0"/>
                <a:ea typeface="Geared Slab" pitchFamily="2" charset="0"/>
                <a:cs typeface="Distro"/>
              </a:rPr>
              <a:t>tankini’s</a:t>
            </a:r>
            <a:r>
              <a:rPr lang="en-US" sz="1000" dirty="0">
                <a:solidFill>
                  <a:schemeClr val="bg1"/>
                </a:solidFill>
                <a:latin typeface="Calibri" panose="020F0502020204030204" pitchFamily="34" charset="0"/>
                <a:ea typeface="Geared Slab" pitchFamily="2" charset="0"/>
                <a:cs typeface="Distro"/>
              </a:rPr>
              <a:t> )</a:t>
            </a:r>
          </a:p>
          <a:p>
            <a:r>
              <a:rPr lang="en-US" sz="1000" dirty="0">
                <a:solidFill>
                  <a:schemeClr val="bg1"/>
                </a:solidFill>
                <a:latin typeface="Calibri" panose="020F0502020204030204" pitchFamily="34" charset="0"/>
                <a:ea typeface="Geared Slab" pitchFamily="2" charset="0"/>
                <a:cs typeface="Distro"/>
              </a:rPr>
              <a:t>___ 2 nice outfits for Mass </a:t>
            </a:r>
          </a:p>
          <a:p>
            <a:r>
              <a:rPr lang="en-US" sz="1000" dirty="0">
                <a:solidFill>
                  <a:schemeClr val="bg1"/>
                </a:solidFill>
                <a:latin typeface="Calibri" panose="020F0502020204030204" pitchFamily="34" charset="0"/>
                <a:ea typeface="Geared Slab" pitchFamily="2" charset="0"/>
                <a:cs typeface="Distro"/>
              </a:rPr>
              <a:t>___ Tennis shoes for playing sports</a:t>
            </a:r>
          </a:p>
          <a:p>
            <a:r>
              <a:rPr lang="en-US" sz="1000" dirty="0">
                <a:solidFill>
                  <a:schemeClr val="bg1"/>
                </a:solidFill>
                <a:latin typeface="Calibri" panose="020F0502020204030204" pitchFamily="34" charset="0"/>
                <a:ea typeface="Geared Slab" pitchFamily="2" charset="0"/>
                <a:cs typeface="Distro"/>
              </a:rPr>
              <a:t>___ Water shoes  ___ Shoes for hiking</a:t>
            </a:r>
          </a:p>
          <a:p>
            <a:r>
              <a:rPr lang="en-US" sz="1000" dirty="0">
                <a:solidFill>
                  <a:schemeClr val="bg1"/>
                </a:solidFill>
                <a:latin typeface="Calibri" panose="020F0502020204030204" pitchFamily="34" charset="0"/>
                <a:ea typeface="Geared Slab" pitchFamily="2" charset="0"/>
                <a:cs typeface="Distro"/>
              </a:rPr>
              <a:t>___ Soap and shampoo, hairbrush</a:t>
            </a:r>
          </a:p>
          <a:p>
            <a:r>
              <a:rPr lang="en-US" sz="1000" dirty="0">
                <a:solidFill>
                  <a:schemeClr val="bg1"/>
                </a:solidFill>
                <a:latin typeface="Calibri" panose="020F0502020204030204" pitchFamily="34" charset="0"/>
                <a:ea typeface="Geared Slab" pitchFamily="2" charset="0"/>
                <a:cs typeface="Distro"/>
              </a:rPr>
              <a:t>___ Toothbrush and toothpaste  ___ Pajamas</a:t>
            </a:r>
          </a:p>
          <a:p>
            <a:r>
              <a:rPr lang="en-US" sz="1000" dirty="0">
                <a:solidFill>
                  <a:schemeClr val="bg1"/>
                </a:solidFill>
                <a:latin typeface="Calibri" panose="020F0502020204030204" pitchFamily="34" charset="0"/>
                <a:ea typeface="Geared Slab" pitchFamily="2" charset="0"/>
                <a:cs typeface="Distro"/>
              </a:rPr>
              <a:t>___ Sunscreen  and Bug repellant  </a:t>
            </a:r>
            <a:r>
              <a:rPr lang="en-US" sz="1000" dirty="0">
                <a:solidFill>
                  <a:prstClr val="white"/>
                </a:solidFill>
                <a:latin typeface="Calibri" panose="020F0502020204030204" pitchFamily="34" charset="0"/>
                <a:ea typeface="Geared Slab" pitchFamily="2" charset="0"/>
                <a:cs typeface="Distro"/>
              </a:rPr>
              <a:t>___ Hat</a:t>
            </a:r>
            <a:endParaRPr lang="en-US" sz="1000" dirty="0">
              <a:solidFill>
                <a:schemeClr val="bg1"/>
              </a:solidFill>
              <a:latin typeface="Calibri" panose="020F0502020204030204" pitchFamily="34" charset="0"/>
              <a:ea typeface="Geared Slab" pitchFamily="2" charset="0"/>
              <a:cs typeface="Distro"/>
            </a:endParaRPr>
          </a:p>
          <a:p>
            <a:r>
              <a:rPr lang="en-US" sz="1000" dirty="0">
                <a:solidFill>
                  <a:schemeClr val="bg1"/>
                </a:solidFill>
                <a:latin typeface="Calibri" panose="020F0502020204030204" pitchFamily="34" charset="0"/>
                <a:ea typeface="Geared Slab" pitchFamily="2" charset="0"/>
                <a:cs typeface="Distro"/>
              </a:rPr>
              <a:t>___ Pillow and sleeping bag ___ Laundry bag</a:t>
            </a:r>
          </a:p>
          <a:p>
            <a:r>
              <a:rPr lang="en-US" sz="1000" dirty="0">
                <a:solidFill>
                  <a:schemeClr val="bg1"/>
                </a:solidFill>
                <a:latin typeface="Calibri" panose="020F0502020204030204" pitchFamily="34" charset="0"/>
                <a:ea typeface="Geared Slab" pitchFamily="2" charset="0"/>
                <a:cs typeface="Distro"/>
              </a:rPr>
              <a:t>___ 2-3 Towels and washcloths </a:t>
            </a:r>
          </a:p>
          <a:p>
            <a:r>
              <a:rPr lang="en-US" sz="1000" dirty="0">
                <a:solidFill>
                  <a:schemeClr val="bg1"/>
                </a:solidFill>
                <a:latin typeface="Calibri" panose="020F0502020204030204" pitchFamily="34" charset="0"/>
                <a:ea typeface="Geared Slab" pitchFamily="2" charset="0"/>
                <a:cs typeface="Distro"/>
              </a:rPr>
              <a:t>___ Bible, rosary, </a:t>
            </a:r>
          </a:p>
        </p:txBody>
      </p:sp>
      <p:sp>
        <p:nvSpPr>
          <p:cNvPr id="11" name="TextBox 10"/>
          <p:cNvSpPr txBox="1"/>
          <p:nvPr/>
        </p:nvSpPr>
        <p:spPr>
          <a:xfrm>
            <a:off x="2666999" y="1030069"/>
            <a:ext cx="4724401" cy="830997"/>
          </a:xfrm>
          <a:prstGeom prst="rect">
            <a:avLst/>
          </a:prstGeom>
          <a:noFill/>
        </p:spPr>
        <p:txBody>
          <a:bodyPr wrap="square" rtlCol="0">
            <a:spAutoFit/>
          </a:bodyPr>
          <a:lstStyle/>
          <a:p>
            <a:pPr algn="ctr"/>
            <a:r>
              <a:rPr lang="en-US" sz="2400" dirty="0">
                <a:solidFill>
                  <a:srgbClr val="FF3399"/>
                </a:solidFill>
                <a:latin typeface="Bauhaus 93" panose="04030905020B02020C02" pitchFamily="82" charset="0"/>
              </a:rPr>
              <a:t>LOCATION CAMP  </a:t>
            </a:r>
          </a:p>
          <a:p>
            <a:pPr algn="ctr"/>
            <a:r>
              <a:rPr lang="en-US" sz="2400" dirty="0">
                <a:solidFill>
                  <a:srgbClr val="FF3399"/>
                </a:solidFill>
                <a:latin typeface="Bauhaus 93" panose="04030905020B02020C02" pitchFamily="82" charset="0"/>
              </a:rPr>
              <a:t>CITY, STATE</a:t>
            </a:r>
          </a:p>
        </p:txBody>
      </p:sp>
      <p:sp>
        <p:nvSpPr>
          <p:cNvPr id="12" name="TextBox 11"/>
          <p:cNvSpPr txBox="1"/>
          <p:nvPr/>
        </p:nvSpPr>
        <p:spPr>
          <a:xfrm>
            <a:off x="2972553" y="358914"/>
            <a:ext cx="4418848" cy="523220"/>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latin typeface="Bauhaus 93" panose="04030905020B02020C02" pitchFamily="82" charset="0"/>
              </a:rPr>
              <a:t>MONTH DAY- DAY, YEAR </a:t>
            </a:r>
          </a:p>
        </p:txBody>
      </p:sp>
      <p:sp>
        <p:nvSpPr>
          <p:cNvPr id="8" name="Rectangle 7"/>
          <p:cNvSpPr/>
          <p:nvPr/>
        </p:nvSpPr>
        <p:spPr>
          <a:xfrm>
            <a:off x="8753207" y="2564527"/>
            <a:ext cx="216726" cy="246221"/>
          </a:xfrm>
          <a:prstGeom prst="rect">
            <a:avLst/>
          </a:prstGeom>
        </p:spPr>
        <p:txBody>
          <a:bodyPr wrap="none">
            <a:spAutoFit/>
          </a:bodyPr>
          <a:lstStyle/>
          <a:p>
            <a:pPr lvl="0"/>
            <a:r>
              <a:rPr lang="en-US" sz="1000" dirty="0">
                <a:solidFill>
                  <a:prstClr val="white"/>
                </a:solidFill>
                <a:latin typeface="Calibri" panose="020F0502020204030204" pitchFamily="34" charset="0"/>
                <a:ea typeface="Geared Slab" pitchFamily="2" charset="0"/>
                <a:cs typeface="Distro"/>
              </a:rPr>
              <a:t> </a:t>
            </a:r>
          </a:p>
        </p:txBody>
      </p:sp>
      <p:pic>
        <p:nvPicPr>
          <p:cNvPr id="13" name="Picture 12">
            <a:extLst>
              <a:ext uri="{FF2B5EF4-FFF2-40B4-BE49-F238E27FC236}">
                <a16:creationId xmlns:a16="http://schemas.microsoft.com/office/drawing/2014/main" id="{1C7D68AA-8693-4522-99DA-1F54192298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500" y="211792"/>
            <a:ext cx="2302985" cy="1636553"/>
          </a:xfrm>
          <a:prstGeom prst="rect">
            <a:avLst/>
          </a:prstGeom>
        </p:spPr>
      </p:pic>
    </p:spTree>
    <p:extLst>
      <p:ext uri="{BB962C8B-B14F-4D97-AF65-F5344CB8AC3E}">
        <p14:creationId xmlns:p14="http://schemas.microsoft.com/office/powerpoint/2010/main" val="3855803360"/>
      </p:ext>
    </p:extLst>
  </p:cSld>
  <p:clrMapOvr>
    <a:masterClrMapping/>
  </p:clrMapOvr>
</p:sld>
</file>

<file path=ppt/theme/theme1.xml><?xml version="1.0" encoding="utf-8"?>
<a:theme xmlns:a="http://schemas.openxmlformats.org/drawingml/2006/main" name="Office Them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831</Words>
  <Application>Microsoft Office PowerPoint</Application>
  <PresentationFormat>Custom</PresentationFormat>
  <Paragraphs>87</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Bauhaus 93</vt:lpstr>
      <vt:lpstr>Calibri</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Nadine McMillan</dc:creator>
  <cp:lastModifiedBy>Nadine McMillan</cp:lastModifiedBy>
  <cp:revision>29</cp:revision>
  <dcterms:created xsi:type="dcterms:W3CDTF">2014-11-13T17:57:24Z</dcterms:created>
  <dcterms:modified xsi:type="dcterms:W3CDTF">2019-01-30T15:59:13Z</dcterms:modified>
</cp:coreProperties>
</file>