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Lst>
  <p:sldSz cx="7772400" cy="1005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019A"/>
    <a:srgbClr val="F20093"/>
    <a:srgbClr val="FF029A"/>
    <a:srgbClr val="00AFFD"/>
    <a:srgbClr val="EF0087"/>
    <a:srgbClr val="FF0081"/>
    <a:srgbClr val="FF0178"/>
    <a:srgbClr val="FF03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6984" autoAdjust="0"/>
  </p:normalViewPr>
  <p:slideViewPr>
    <p:cSldViewPr snapToGrid="0" snapToObjects="1">
      <p:cViewPr>
        <p:scale>
          <a:sx n="40" d="100"/>
          <a:sy n="40" d="100"/>
        </p:scale>
        <p:origin x="2424" y="420"/>
      </p:cViewPr>
      <p:guideLst>
        <p:guide orient="horz" pos="3168"/>
        <p:guide pos="24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4"/>
            <a:ext cx="6606540" cy="21560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A030B8D-C158-2A4E-BE5F-1F60DE92B5C3}" type="datetimeFigureOut">
              <a:rPr lang="en-US" smtClean="0"/>
              <a:pPr/>
              <a:t>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4C13B1-20DE-9D43-9592-FA3E1B62415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030B8D-C158-2A4E-BE5F-1F60DE92B5C3}" type="datetimeFigureOut">
              <a:rPr lang="en-US" smtClean="0"/>
              <a:pPr/>
              <a:t>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4C13B1-20DE-9D43-9592-FA3E1B62415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34990" y="402803"/>
            <a:ext cx="1748790" cy="85822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8620" y="402803"/>
            <a:ext cx="5116830" cy="85822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030B8D-C158-2A4E-BE5F-1F60DE92B5C3}" type="datetimeFigureOut">
              <a:rPr lang="en-US" smtClean="0"/>
              <a:pPr/>
              <a:t>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4C13B1-20DE-9D43-9592-FA3E1B62415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030B8D-C158-2A4E-BE5F-1F60DE92B5C3}" type="datetimeFigureOut">
              <a:rPr lang="en-US" smtClean="0"/>
              <a:pPr/>
              <a:t>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4C13B1-20DE-9D43-9592-FA3E1B62415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A030B8D-C158-2A4E-BE5F-1F60DE92B5C3}" type="datetimeFigureOut">
              <a:rPr lang="en-US" smtClean="0"/>
              <a:pPr/>
              <a:t>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4C13B1-20DE-9D43-9592-FA3E1B62415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8620" y="2346961"/>
            <a:ext cx="3432810" cy="663807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950970" y="2346961"/>
            <a:ext cx="3432810" cy="663807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A030B8D-C158-2A4E-BE5F-1F60DE92B5C3}" type="datetimeFigureOut">
              <a:rPr lang="en-US" smtClean="0"/>
              <a:pPr/>
              <a:t>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4C13B1-20DE-9D43-9592-FA3E1B62415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948272" y="2251499"/>
            <a:ext cx="3435509" cy="93831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948272" y="3189817"/>
            <a:ext cx="3435509" cy="57952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A030B8D-C158-2A4E-BE5F-1F60DE92B5C3}" type="datetimeFigureOut">
              <a:rPr lang="en-US" smtClean="0"/>
              <a:pPr/>
              <a:t>2/8/2017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14C13B1-20DE-9D43-9592-FA3E1B62415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A030B8D-C158-2A4E-BE5F-1F60DE92B5C3}" type="datetimeFigureOut">
              <a:rPr lang="en-US" smtClean="0"/>
              <a:pPr/>
              <a:t>2/8/2017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14C13B1-20DE-9D43-9592-FA3E1B62415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030B8D-C158-2A4E-BE5F-1F60DE92B5C3}" type="datetimeFigureOut">
              <a:rPr lang="en-US" smtClean="0"/>
              <a:pPr/>
              <a:t>2/8/2017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14C13B1-20DE-9D43-9592-FA3E1B62415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0473"/>
            <a:ext cx="2557066" cy="170434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038792" y="400474"/>
            <a:ext cx="4344988" cy="858456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88620" y="2104814"/>
            <a:ext cx="2557066" cy="688022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030B8D-C158-2A4E-BE5F-1F60DE92B5C3}" type="datetimeFigureOut">
              <a:rPr lang="en-US" smtClean="0"/>
              <a:pPr/>
              <a:t>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4C13B1-20DE-9D43-9592-FA3E1B62415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0"/>
            <a:ext cx="4663440" cy="831216"/>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523445" y="898737"/>
            <a:ext cx="4663440" cy="603504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523445" y="7872096"/>
            <a:ext cx="4663440" cy="118046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030B8D-C158-2A4E-BE5F-1F60DE92B5C3}" type="datetimeFigureOut">
              <a:rPr lang="en-US" smtClean="0"/>
              <a:pPr/>
              <a:t>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4C13B1-20DE-9D43-9592-FA3E1B62415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88620" y="2346961"/>
            <a:ext cx="6995160" cy="663807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88620" y="9322647"/>
            <a:ext cx="1813560" cy="535517"/>
          </a:xfrm>
          <a:prstGeom prst="rect">
            <a:avLst/>
          </a:prstGeom>
        </p:spPr>
        <p:txBody>
          <a:bodyPr vert="horz" lIns="91440" tIns="45720" rIns="91440" bIns="45720" rtlCol="0" anchor="ctr"/>
          <a:lstStyle>
            <a:lvl1pPr algn="l">
              <a:defRPr sz="1200">
                <a:solidFill>
                  <a:schemeClr val="tx1">
                    <a:tint val="75000"/>
                  </a:schemeClr>
                </a:solidFill>
              </a:defRPr>
            </a:lvl1pPr>
          </a:lstStyle>
          <a:p>
            <a:fld id="{0A030B8D-C158-2A4E-BE5F-1F60DE92B5C3}" type="datetimeFigureOut">
              <a:rPr lang="en-US" smtClean="0"/>
              <a:pPr/>
              <a:t>2/8/2017</a:t>
            </a:fld>
            <a:endParaRPr lang="en-US"/>
          </a:p>
        </p:txBody>
      </p:sp>
      <p:sp>
        <p:nvSpPr>
          <p:cNvPr id="5" name="Footer Placeholder 4"/>
          <p:cNvSpPr>
            <a:spLocks noGrp="1"/>
          </p:cNvSpPr>
          <p:nvPr>
            <p:ph type="ftr" sz="quarter" idx="3"/>
          </p:nvPr>
        </p:nvSpPr>
        <p:spPr>
          <a:xfrm>
            <a:off x="2655570" y="9322647"/>
            <a:ext cx="2461260" cy="53551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570220" y="9322647"/>
            <a:ext cx="1813560" cy="535517"/>
          </a:xfrm>
          <a:prstGeom prst="rect">
            <a:avLst/>
          </a:prstGeom>
        </p:spPr>
        <p:txBody>
          <a:bodyPr vert="horz" lIns="91440" tIns="45720" rIns="91440" bIns="45720" rtlCol="0" anchor="ctr"/>
          <a:lstStyle>
            <a:lvl1pPr algn="r">
              <a:defRPr sz="1200">
                <a:solidFill>
                  <a:schemeClr val="tx1">
                    <a:tint val="75000"/>
                  </a:schemeClr>
                </a:solidFill>
              </a:defRPr>
            </a:lvl1pPr>
          </a:lstStyle>
          <a:p>
            <a:fld id="{514C13B1-20DE-9D43-9592-FA3E1B62415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hyperlink" Target="mailto:Email@email.or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772399" cy="10058399"/>
          </a:xfrm>
          <a:prstGeom prst="rect">
            <a:avLst/>
          </a:prstGeom>
        </p:spPr>
      </p:pic>
      <p:sp>
        <p:nvSpPr>
          <p:cNvPr id="5" name="TextBox 4"/>
          <p:cNvSpPr txBox="1"/>
          <p:nvPr/>
        </p:nvSpPr>
        <p:spPr>
          <a:xfrm>
            <a:off x="0" y="9407664"/>
            <a:ext cx="7772400" cy="584775"/>
          </a:xfrm>
          <a:prstGeom prst="rect">
            <a:avLst/>
          </a:prstGeom>
          <a:noFill/>
        </p:spPr>
        <p:txBody>
          <a:bodyPr wrap="square" rtlCol="0">
            <a:spAutoFit/>
          </a:bodyPr>
          <a:lstStyle/>
          <a:p>
            <a:pPr algn="ctr"/>
            <a:r>
              <a:rPr lang="en-US" sz="1600" b="1" dirty="0" smtClean="0">
                <a:solidFill>
                  <a:schemeClr val="bg1"/>
                </a:solidFill>
                <a:latin typeface="Distro"/>
                <a:cs typeface="Distro"/>
              </a:rPr>
              <a:t>“Today in the midst of </a:t>
            </a:r>
            <a:r>
              <a:rPr lang="en-US" sz="1600" b="1" dirty="0">
                <a:solidFill>
                  <a:schemeClr val="bg1"/>
                </a:solidFill>
                <a:latin typeface="Distro"/>
                <a:cs typeface="Distro"/>
              </a:rPr>
              <a:t>the many shooting stars in the world, </a:t>
            </a:r>
            <a:r>
              <a:rPr lang="en-US" sz="1600" b="1" dirty="0" smtClean="0">
                <a:solidFill>
                  <a:schemeClr val="bg1"/>
                </a:solidFill>
                <a:latin typeface="Distro"/>
                <a:cs typeface="Distro"/>
              </a:rPr>
              <a:t> </a:t>
            </a:r>
          </a:p>
          <a:p>
            <a:pPr algn="ctr"/>
            <a:r>
              <a:rPr lang="en-US" sz="1600" b="1" dirty="0" smtClean="0">
                <a:solidFill>
                  <a:schemeClr val="bg1"/>
                </a:solidFill>
                <a:latin typeface="Distro"/>
                <a:cs typeface="Distro"/>
              </a:rPr>
              <a:t>follow the </a:t>
            </a:r>
            <a:r>
              <a:rPr lang="en-US" sz="1600" b="1" dirty="0">
                <a:solidFill>
                  <a:schemeClr val="bg1"/>
                </a:solidFill>
                <a:latin typeface="Distro"/>
                <a:cs typeface="Distro"/>
              </a:rPr>
              <a:t>bright star of Jesus</a:t>
            </a:r>
            <a:r>
              <a:rPr lang="en-US" sz="1600" b="1" dirty="0" smtClean="0">
                <a:solidFill>
                  <a:schemeClr val="bg1"/>
                </a:solidFill>
                <a:latin typeface="Distro"/>
                <a:cs typeface="Distro"/>
              </a:rPr>
              <a:t>!” </a:t>
            </a:r>
            <a:endParaRPr lang="en-US" sz="1600" b="1" dirty="0">
              <a:solidFill>
                <a:schemeClr val="bg1"/>
              </a:solidFill>
              <a:latin typeface="Distro"/>
              <a:cs typeface="Distro"/>
            </a:endParaRPr>
          </a:p>
        </p:txBody>
      </p:sp>
      <p:sp>
        <p:nvSpPr>
          <p:cNvPr id="6" name="TextBox 5"/>
          <p:cNvSpPr txBox="1"/>
          <p:nvPr/>
        </p:nvSpPr>
        <p:spPr>
          <a:xfrm rot="664866">
            <a:off x="5509477" y="5156351"/>
            <a:ext cx="1658756" cy="1200329"/>
          </a:xfrm>
          <a:prstGeom prst="rect">
            <a:avLst/>
          </a:prstGeom>
          <a:noFill/>
        </p:spPr>
        <p:txBody>
          <a:bodyPr wrap="square" rtlCol="0">
            <a:spAutoFit/>
          </a:bodyPr>
          <a:lstStyle/>
          <a:p>
            <a:pPr algn="ctr"/>
            <a:r>
              <a:rPr lang="en-US" sz="2400" b="1" dirty="0" smtClean="0">
                <a:solidFill>
                  <a:schemeClr val="accent5">
                    <a:lumMod val="75000"/>
                  </a:schemeClr>
                </a:solidFill>
                <a:latin typeface="Distro"/>
                <a:cs typeface="Distro"/>
              </a:rPr>
              <a:t>Month # -</a:t>
            </a:r>
          </a:p>
          <a:p>
            <a:pPr algn="ctr"/>
            <a:r>
              <a:rPr lang="en-US" sz="2400" b="1" dirty="0" smtClean="0">
                <a:solidFill>
                  <a:schemeClr val="accent5">
                    <a:lumMod val="75000"/>
                  </a:schemeClr>
                </a:solidFill>
                <a:latin typeface="Distro"/>
                <a:cs typeface="Distro"/>
              </a:rPr>
              <a:t>Month #, </a:t>
            </a:r>
          </a:p>
          <a:p>
            <a:pPr algn="ctr"/>
            <a:r>
              <a:rPr lang="en-US" sz="2400" b="1" dirty="0" smtClean="0">
                <a:solidFill>
                  <a:schemeClr val="accent5">
                    <a:lumMod val="75000"/>
                  </a:schemeClr>
                </a:solidFill>
                <a:latin typeface="Distro"/>
                <a:cs typeface="Distro"/>
              </a:rPr>
              <a:t>2017</a:t>
            </a:r>
          </a:p>
        </p:txBody>
      </p:sp>
      <p:pic>
        <p:nvPicPr>
          <p:cNvPr id="1026" name="Picture 2" descr="C:\Users\Nadine McMillan\Downloads\ECYD_LOGO_blues A.png"/>
          <p:cNvPicPr>
            <a:picLocks noChangeAspect="1" noChangeArrowheads="1"/>
          </p:cNvPicPr>
          <p:nvPr/>
        </p:nvPicPr>
        <p:blipFill>
          <a:blip r:embed="rId3"/>
          <a:srcRect/>
          <a:stretch>
            <a:fillRect/>
          </a:stretch>
        </p:blipFill>
        <p:spPr bwMode="auto">
          <a:xfrm rot="21098273">
            <a:off x="770602" y="5559053"/>
            <a:ext cx="1065492" cy="363036"/>
          </a:xfrm>
          <a:prstGeom prst="rect">
            <a:avLst/>
          </a:prstGeom>
          <a:noFill/>
        </p:spPr>
      </p:pic>
      <p:sp>
        <p:nvSpPr>
          <p:cNvPr id="8" name="TextBox 7"/>
          <p:cNvSpPr txBox="1"/>
          <p:nvPr/>
        </p:nvSpPr>
        <p:spPr>
          <a:xfrm rot="21088118">
            <a:off x="685802" y="5169989"/>
            <a:ext cx="1156086" cy="307777"/>
          </a:xfrm>
          <a:prstGeom prst="rect">
            <a:avLst/>
          </a:prstGeom>
          <a:noFill/>
        </p:spPr>
        <p:txBody>
          <a:bodyPr wrap="none" rtlCol="0">
            <a:spAutoFit/>
          </a:bodyPr>
          <a:lstStyle/>
          <a:p>
            <a:r>
              <a:rPr lang="en-US" sz="1400" b="1" dirty="0" smtClean="0">
                <a:solidFill>
                  <a:schemeClr val="tx2"/>
                </a:solidFill>
                <a:latin typeface="Distro" panose="02000603020000020003" pitchFamily="2" charset="0"/>
              </a:rPr>
              <a:t>powered  by</a:t>
            </a:r>
            <a:endParaRPr lang="en-US" sz="1400" b="1" dirty="0">
              <a:solidFill>
                <a:schemeClr val="tx2"/>
              </a:solidFill>
              <a:latin typeface="Distro" panose="02000603020000020003" pitchFamily="2" charset="0"/>
            </a:endParaRPr>
          </a:p>
        </p:txBody>
      </p:sp>
      <p:sp>
        <p:nvSpPr>
          <p:cNvPr id="2" name="Rectangle 1"/>
          <p:cNvSpPr/>
          <p:nvPr/>
        </p:nvSpPr>
        <p:spPr>
          <a:xfrm>
            <a:off x="5332085" y="9666296"/>
            <a:ext cx="1467325" cy="338554"/>
          </a:xfrm>
          <a:prstGeom prst="rect">
            <a:avLst/>
          </a:prstGeom>
        </p:spPr>
        <p:txBody>
          <a:bodyPr wrap="none">
            <a:spAutoFit/>
          </a:bodyPr>
          <a:lstStyle/>
          <a:p>
            <a:pPr algn="ctr"/>
            <a:r>
              <a:rPr lang="en-US" sz="1600" b="1" dirty="0">
                <a:solidFill>
                  <a:schemeClr val="bg2">
                    <a:lumMod val="90000"/>
                  </a:schemeClr>
                </a:solidFill>
                <a:latin typeface="Distro"/>
                <a:cs typeface="Distro"/>
              </a:rPr>
              <a:t>– </a:t>
            </a:r>
            <a:r>
              <a:rPr lang="en-US" sz="1600" b="1" dirty="0" smtClean="0">
                <a:solidFill>
                  <a:schemeClr val="bg2">
                    <a:lumMod val="90000"/>
                  </a:schemeClr>
                </a:solidFill>
                <a:latin typeface="Distro"/>
                <a:cs typeface="Distro"/>
              </a:rPr>
              <a:t>Pope Francis</a:t>
            </a:r>
            <a:endParaRPr lang="en-US" sz="1600" b="1" dirty="0">
              <a:solidFill>
                <a:schemeClr val="bg2">
                  <a:lumMod val="90000"/>
                </a:schemeClr>
              </a:solidFill>
              <a:latin typeface="Distro"/>
              <a:cs typeface="Distro"/>
            </a:endParaRPr>
          </a:p>
        </p:txBody>
      </p:sp>
      <p:sp>
        <p:nvSpPr>
          <p:cNvPr id="9" name="TextBox 8"/>
          <p:cNvSpPr txBox="1"/>
          <p:nvPr/>
        </p:nvSpPr>
        <p:spPr>
          <a:xfrm>
            <a:off x="0" y="8447388"/>
            <a:ext cx="7772400" cy="584775"/>
          </a:xfrm>
          <a:prstGeom prst="rect">
            <a:avLst/>
          </a:prstGeom>
          <a:noFill/>
        </p:spPr>
        <p:txBody>
          <a:bodyPr wrap="square" rtlCol="0">
            <a:spAutoFit/>
          </a:bodyPr>
          <a:lstStyle/>
          <a:p>
            <a:pPr algn="ctr"/>
            <a:r>
              <a:rPr lang="en-US" sz="3200" dirty="0" smtClean="0">
                <a:solidFill>
                  <a:srgbClr val="EF019A"/>
                </a:solidFill>
                <a:latin typeface="Distro Bev"/>
                <a:cs typeface="Distro Bev"/>
              </a:rPr>
              <a:t>Camp Location  City and State</a:t>
            </a:r>
            <a:endParaRPr lang="en-US" sz="3200" dirty="0">
              <a:solidFill>
                <a:srgbClr val="EF019A"/>
              </a:solidFill>
              <a:latin typeface="Distro Bev"/>
              <a:cs typeface="Distro Bev"/>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2050" t="9129" b="959"/>
          <a:stretch/>
        </p:blipFill>
        <p:spPr>
          <a:xfrm>
            <a:off x="0" y="24063"/>
            <a:ext cx="7772400" cy="10034338"/>
          </a:xfrm>
          <a:prstGeom prst="rect">
            <a:avLst/>
          </a:prstGeom>
        </p:spPr>
      </p:pic>
      <p:sp>
        <p:nvSpPr>
          <p:cNvPr id="5" name="TextBox 4"/>
          <p:cNvSpPr txBox="1"/>
          <p:nvPr/>
        </p:nvSpPr>
        <p:spPr>
          <a:xfrm>
            <a:off x="142876" y="1231900"/>
            <a:ext cx="2047874" cy="523220"/>
          </a:xfrm>
          <a:prstGeom prst="rect">
            <a:avLst/>
          </a:prstGeom>
          <a:noFill/>
        </p:spPr>
        <p:txBody>
          <a:bodyPr wrap="square" rtlCol="0">
            <a:spAutoFit/>
          </a:bodyPr>
          <a:lstStyle/>
          <a:p>
            <a:pPr algn="ctr"/>
            <a:r>
              <a:rPr lang="en-US" sz="1400" b="1" dirty="0" smtClean="0">
                <a:solidFill>
                  <a:srgbClr val="5313BD"/>
                </a:solidFill>
                <a:latin typeface="Distro"/>
                <a:cs typeface="Distro"/>
              </a:rPr>
              <a:t>Month # - Month #, 2017</a:t>
            </a:r>
          </a:p>
        </p:txBody>
      </p:sp>
      <p:sp>
        <p:nvSpPr>
          <p:cNvPr id="6" name="TextBox 5"/>
          <p:cNvSpPr txBox="1"/>
          <p:nvPr/>
        </p:nvSpPr>
        <p:spPr>
          <a:xfrm>
            <a:off x="5593902" y="1212763"/>
            <a:ext cx="2146720" cy="400110"/>
          </a:xfrm>
          <a:prstGeom prst="rect">
            <a:avLst/>
          </a:prstGeom>
          <a:noFill/>
        </p:spPr>
        <p:txBody>
          <a:bodyPr wrap="square" rtlCol="0">
            <a:spAutoFit/>
          </a:bodyPr>
          <a:lstStyle/>
          <a:p>
            <a:pPr algn="ctr"/>
            <a:r>
              <a:rPr lang="en-US" sz="1000" b="1" dirty="0" smtClean="0">
                <a:solidFill>
                  <a:srgbClr val="EF019A"/>
                </a:solidFill>
                <a:latin typeface="Distro"/>
                <a:cs typeface="Distro"/>
              </a:rPr>
              <a:t>BEST CITY, STATE</a:t>
            </a:r>
          </a:p>
          <a:p>
            <a:pPr algn="ctr"/>
            <a:r>
              <a:rPr lang="en-US" sz="1000" b="1" dirty="0" smtClean="0">
                <a:solidFill>
                  <a:srgbClr val="EF019A"/>
                </a:solidFill>
                <a:latin typeface="Distro"/>
                <a:cs typeface="Distro"/>
              </a:rPr>
              <a:t>LOCATION OF OUR CAMP</a:t>
            </a:r>
            <a:endParaRPr lang="en-US" sz="1000" b="1" dirty="0">
              <a:solidFill>
                <a:srgbClr val="EF019A"/>
              </a:solidFill>
              <a:latin typeface="Distro"/>
              <a:cs typeface="Distro"/>
            </a:endParaRPr>
          </a:p>
        </p:txBody>
      </p:sp>
      <p:sp>
        <p:nvSpPr>
          <p:cNvPr id="21" name="TextBox 20"/>
          <p:cNvSpPr txBox="1"/>
          <p:nvPr/>
        </p:nvSpPr>
        <p:spPr>
          <a:xfrm>
            <a:off x="4427881" y="7760330"/>
            <a:ext cx="3210884" cy="944634"/>
          </a:xfrm>
          <a:prstGeom prst="rect">
            <a:avLst/>
          </a:prstGeom>
          <a:noFill/>
        </p:spPr>
        <p:txBody>
          <a:bodyPr wrap="square" lIns="82058" tIns="41029" rIns="82058" bIns="41029" rtlCol="0">
            <a:spAutoFit/>
          </a:bodyPr>
          <a:lstStyle/>
          <a:p>
            <a:pPr algn="just"/>
            <a:r>
              <a:rPr lang="en-US" sz="1400" dirty="0">
                <a:solidFill>
                  <a:srgbClr val="FF3399"/>
                </a:solidFill>
                <a:effectLst>
                  <a:outerShdw blurRad="38100" dist="38100" dir="2700000" algn="tl">
                    <a:srgbClr val="000000">
                      <a:alpha val="43137"/>
                    </a:srgbClr>
                  </a:outerShdw>
                </a:effectLst>
                <a:latin typeface="Distro" panose="02000603020000020003" pitchFamily="2" charset="0"/>
              </a:rPr>
              <a:t>DATES</a:t>
            </a:r>
            <a:r>
              <a:rPr lang="en-US" sz="1400" dirty="0">
                <a:solidFill>
                  <a:srgbClr val="002060"/>
                </a:solidFill>
                <a:latin typeface="Qlassik Bold" pitchFamily="18" charset="0"/>
                <a:ea typeface="Geared Slab" pitchFamily="2" charset="0"/>
                <a:cs typeface="Distro"/>
              </a:rPr>
              <a:t>: Month day-Month day , </a:t>
            </a:r>
            <a:r>
              <a:rPr lang="en-US" sz="1400" dirty="0" smtClean="0">
                <a:solidFill>
                  <a:srgbClr val="002060"/>
                </a:solidFill>
                <a:latin typeface="Qlassik Bold" pitchFamily="18" charset="0"/>
                <a:ea typeface="Geared Slab" pitchFamily="2" charset="0"/>
                <a:cs typeface="Distro"/>
              </a:rPr>
              <a:t>2017</a:t>
            </a:r>
            <a:endParaRPr lang="en-US" sz="1400" dirty="0" smtClean="0">
              <a:solidFill>
                <a:srgbClr val="002060"/>
              </a:solidFill>
              <a:latin typeface="Qlassik Bold" pitchFamily="18" charset="0"/>
              <a:ea typeface="Geared Slab" pitchFamily="2" charset="0"/>
              <a:cs typeface="Distro"/>
            </a:endParaRPr>
          </a:p>
          <a:p>
            <a:pPr algn="just"/>
            <a:endParaRPr lang="en-US" sz="1400" dirty="0">
              <a:solidFill>
                <a:srgbClr val="002060"/>
              </a:solidFill>
              <a:latin typeface="Qlassik Bold" pitchFamily="18" charset="0"/>
              <a:ea typeface="Geared Slab" pitchFamily="2" charset="0"/>
              <a:cs typeface="Distro"/>
            </a:endParaRPr>
          </a:p>
          <a:p>
            <a:pPr algn="just"/>
            <a:r>
              <a:rPr lang="en-US" sz="1400" dirty="0">
                <a:solidFill>
                  <a:srgbClr val="FF3399"/>
                </a:solidFill>
                <a:effectLst>
                  <a:outerShdw blurRad="38100" dist="38100" dir="2700000" algn="tl">
                    <a:srgbClr val="000000">
                      <a:alpha val="43137"/>
                    </a:srgbClr>
                  </a:outerShdw>
                </a:effectLst>
                <a:latin typeface="Distro" panose="02000603020000020003" pitchFamily="2" charset="0"/>
              </a:rPr>
              <a:t>AGES: </a:t>
            </a:r>
            <a:r>
              <a:rPr lang="en-US" sz="1400" dirty="0">
                <a:solidFill>
                  <a:srgbClr val="002060"/>
                </a:solidFill>
                <a:latin typeface="Qlassik Bold" pitchFamily="18" charset="0"/>
                <a:ea typeface="Geared Slab" pitchFamily="2" charset="0"/>
                <a:cs typeface="Distro"/>
              </a:rPr>
              <a:t>Girls rising to 5th – 12th </a:t>
            </a:r>
            <a:r>
              <a:rPr lang="en-US" sz="1400" dirty="0" smtClean="0">
                <a:solidFill>
                  <a:srgbClr val="002060"/>
                </a:solidFill>
                <a:latin typeface="Qlassik Bold" pitchFamily="18" charset="0"/>
                <a:ea typeface="Geared Slab" pitchFamily="2" charset="0"/>
                <a:cs typeface="Distro"/>
              </a:rPr>
              <a:t>grade</a:t>
            </a:r>
          </a:p>
          <a:p>
            <a:pPr algn="just"/>
            <a:endParaRPr lang="en-US" sz="1400" dirty="0">
              <a:solidFill>
                <a:srgbClr val="002060"/>
              </a:solidFill>
              <a:latin typeface="Qlassik Bold" pitchFamily="18" charset="0"/>
              <a:ea typeface="Geared Slab" pitchFamily="2" charset="0"/>
              <a:cs typeface="Distro"/>
            </a:endParaRPr>
          </a:p>
        </p:txBody>
      </p:sp>
      <p:sp>
        <p:nvSpPr>
          <p:cNvPr id="22" name="Rectangle 21"/>
          <p:cNvSpPr/>
          <p:nvPr/>
        </p:nvSpPr>
        <p:spPr>
          <a:xfrm>
            <a:off x="27291" y="3052208"/>
            <a:ext cx="7656179" cy="1160077"/>
          </a:xfrm>
          <a:prstGeom prst="rect">
            <a:avLst/>
          </a:prstGeom>
        </p:spPr>
        <p:txBody>
          <a:bodyPr wrap="square" lIns="82058" tIns="41029" rIns="82058" bIns="41029">
            <a:spAutoFit/>
          </a:bodyPr>
          <a:lstStyle/>
          <a:p>
            <a:pPr lvl="0" algn="just"/>
            <a:r>
              <a:rPr lang="en-US" sz="1400" dirty="0" smtClean="0">
                <a:solidFill>
                  <a:srgbClr val="002060"/>
                </a:solidFill>
                <a:latin typeface="Qlassik Bold" pitchFamily="18" charset="0"/>
                <a:ea typeface="Geared Slab" pitchFamily="2" charset="0"/>
                <a:cs typeface="Distro"/>
              </a:rPr>
              <a:t>Campers  </a:t>
            </a:r>
            <a:r>
              <a:rPr lang="en-US" sz="1400" dirty="0">
                <a:solidFill>
                  <a:srgbClr val="002060"/>
                </a:solidFill>
                <a:latin typeface="Qlassik Bold" pitchFamily="18" charset="0"/>
                <a:ea typeface="Geared Slab" pitchFamily="2" charset="0"/>
                <a:cs typeface="Distro"/>
              </a:rPr>
              <a:t>will participate in activities to strengthen their bonds of friendship and make new ones! They will enjoy prayer and spiritual growth through participation in Mass and spiritual mentoring. Confession will be available. Sports, games, workshops, team dynamics, exciting night activities, swimming and fun in the sun, (add in specifics about other highlights  and camp activities you will be offering, mention any outings or sightseeing that will be included as well as extra activities such as boating, tubing, horseback riding, etc  )</a:t>
            </a:r>
          </a:p>
        </p:txBody>
      </p:sp>
      <p:sp>
        <p:nvSpPr>
          <p:cNvPr id="24" name="Rectangle 23"/>
          <p:cNvSpPr/>
          <p:nvPr/>
        </p:nvSpPr>
        <p:spPr>
          <a:xfrm>
            <a:off x="4427881" y="4465339"/>
            <a:ext cx="3255589" cy="883078"/>
          </a:xfrm>
          <a:prstGeom prst="rect">
            <a:avLst/>
          </a:prstGeom>
        </p:spPr>
        <p:txBody>
          <a:bodyPr wrap="square" lIns="82058" tIns="41029" rIns="82058" bIns="41029">
            <a:spAutoFit/>
          </a:bodyPr>
          <a:lstStyle/>
          <a:p>
            <a:pPr lvl="0"/>
            <a:r>
              <a:rPr lang="en-US" sz="2400" b="1" dirty="0" smtClean="0">
                <a:solidFill>
                  <a:schemeClr val="accent5"/>
                </a:solidFill>
                <a:effectLst>
                  <a:outerShdw blurRad="50800" dist="38100" dir="2700000" algn="tl" rotWithShape="0">
                    <a:prstClr val="black">
                      <a:alpha val="40000"/>
                    </a:prstClr>
                  </a:outerShdw>
                </a:effectLst>
                <a:latin typeface="Distro" panose="02000603020000020003" pitchFamily="2" charset="0"/>
              </a:rPr>
              <a:t>THIS SUMMER’S THEME: </a:t>
            </a:r>
            <a:r>
              <a:rPr lang="en-US" sz="2800" b="1" dirty="0" smtClean="0">
                <a:solidFill>
                  <a:schemeClr val="accent6"/>
                </a:solidFill>
                <a:effectLst>
                  <a:outerShdw blurRad="50800" dist="38100" dir="2700000" algn="tl" rotWithShape="0">
                    <a:prstClr val="black">
                      <a:alpha val="40000"/>
                    </a:prstClr>
                  </a:outerShdw>
                </a:effectLst>
                <a:latin typeface="Distro Bev" panose="02000603020000020003" pitchFamily="2" charset="0"/>
              </a:rPr>
              <a:t>CONNECT</a:t>
            </a:r>
            <a:endParaRPr lang="en-US" sz="2800" b="1" dirty="0">
              <a:solidFill>
                <a:schemeClr val="accent6"/>
              </a:solidFill>
              <a:effectLst>
                <a:outerShdw blurRad="50800" dist="38100" dir="2700000" algn="tl" rotWithShape="0">
                  <a:prstClr val="black">
                    <a:alpha val="40000"/>
                  </a:prstClr>
                </a:outerShdw>
              </a:effectLst>
              <a:latin typeface="Distro Bev" panose="02000603020000020003" pitchFamily="2" charset="0"/>
            </a:endParaRPr>
          </a:p>
        </p:txBody>
      </p:sp>
      <p:sp>
        <p:nvSpPr>
          <p:cNvPr id="25" name="Rectangle 24"/>
          <p:cNvSpPr/>
          <p:nvPr/>
        </p:nvSpPr>
        <p:spPr>
          <a:xfrm>
            <a:off x="4427881" y="8549326"/>
            <a:ext cx="3195352" cy="1077218"/>
          </a:xfrm>
          <a:prstGeom prst="rect">
            <a:avLst/>
          </a:prstGeom>
        </p:spPr>
        <p:txBody>
          <a:bodyPr wrap="square">
            <a:spAutoFit/>
          </a:bodyPr>
          <a:lstStyle/>
          <a:p>
            <a:pPr algn="just"/>
            <a:r>
              <a:rPr lang="en-US" sz="1200" dirty="0">
                <a:solidFill>
                  <a:srgbClr val="FF3399"/>
                </a:solidFill>
                <a:effectLst>
                  <a:outerShdw blurRad="38100" dist="38100" dir="2700000" algn="tl">
                    <a:srgbClr val="000000">
                      <a:alpha val="43137"/>
                    </a:srgbClr>
                  </a:outerShdw>
                </a:effectLst>
                <a:latin typeface="Distro" panose="02000603020000020003" pitchFamily="2" charset="0"/>
              </a:rPr>
              <a:t>COST: </a:t>
            </a:r>
            <a:r>
              <a:rPr lang="en-US" sz="1200" dirty="0">
                <a:solidFill>
                  <a:srgbClr val="002060"/>
                </a:solidFill>
                <a:latin typeface="Qlassik Bold" pitchFamily="18" charset="0"/>
                <a:ea typeface="Geared Slab" pitchFamily="2" charset="0"/>
                <a:cs typeface="Distro"/>
              </a:rPr>
              <a:t>$375 (includes camp T Shirt, water bottle &amp; notebook as well as 5 days of lodging &amp; meals)</a:t>
            </a:r>
          </a:p>
          <a:p>
            <a:pPr algn="just"/>
            <a:endParaRPr lang="en-US" sz="1000" dirty="0">
              <a:solidFill>
                <a:srgbClr val="002060"/>
              </a:solidFill>
              <a:latin typeface="Qlassik Bold" pitchFamily="18" charset="0"/>
              <a:ea typeface="Geared Slab" pitchFamily="2" charset="0"/>
              <a:cs typeface="Distro"/>
            </a:endParaRPr>
          </a:p>
          <a:p>
            <a:pPr lvl="0"/>
            <a:r>
              <a:rPr lang="en-US" sz="1600" dirty="0" smtClean="0">
                <a:solidFill>
                  <a:srgbClr val="FF3399"/>
                </a:solidFill>
                <a:effectLst>
                  <a:outerShdw blurRad="38100" dist="38100" dir="2700000" algn="tl">
                    <a:srgbClr val="000000">
                      <a:alpha val="43137"/>
                    </a:srgbClr>
                  </a:outerShdw>
                </a:effectLst>
                <a:latin typeface="Distro" panose="02000603020000020003" pitchFamily="2" charset="0"/>
              </a:rPr>
              <a:t>LOCATION</a:t>
            </a:r>
            <a:r>
              <a:rPr lang="en-US" sz="1600" dirty="0">
                <a:solidFill>
                  <a:srgbClr val="FF3399"/>
                </a:solidFill>
                <a:effectLst>
                  <a:outerShdw blurRad="38100" dist="38100" dir="2700000" algn="tl">
                    <a:srgbClr val="000000">
                      <a:alpha val="43137"/>
                    </a:srgbClr>
                  </a:outerShdw>
                </a:effectLst>
                <a:latin typeface="Distro" panose="02000603020000020003" pitchFamily="2" charset="0"/>
              </a:rPr>
              <a:t>: </a:t>
            </a:r>
            <a:r>
              <a:rPr lang="en-US" sz="1200" dirty="0">
                <a:solidFill>
                  <a:srgbClr val="002060"/>
                </a:solidFill>
                <a:latin typeface="Qlassik Bold" pitchFamily="18" charset="0"/>
                <a:ea typeface="Geared Slab" pitchFamily="2" charset="0"/>
                <a:cs typeface="Distro"/>
              </a:rPr>
              <a:t>Name of Camp  Location City, State</a:t>
            </a:r>
          </a:p>
          <a:p>
            <a:pPr lvl="0"/>
            <a:r>
              <a:rPr lang="en-US" sz="1400" dirty="0">
                <a:solidFill>
                  <a:prstClr val="black"/>
                </a:solidFill>
                <a:latin typeface="Qlassik Bold" pitchFamily="18" charset="0"/>
                <a:ea typeface="Geared Slab" pitchFamily="2" charset="0"/>
                <a:cs typeface="Distro"/>
              </a:rPr>
              <a:t>www.websiteofcamplocation.com</a:t>
            </a:r>
          </a:p>
        </p:txBody>
      </p:sp>
      <p:sp>
        <p:nvSpPr>
          <p:cNvPr id="26" name="Rectangle 25"/>
          <p:cNvSpPr/>
          <p:nvPr/>
        </p:nvSpPr>
        <p:spPr>
          <a:xfrm>
            <a:off x="5458688" y="1957891"/>
            <a:ext cx="2362200" cy="615553"/>
          </a:xfrm>
          <a:prstGeom prst="rect">
            <a:avLst/>
          </a:prstGeom>
        </p:spPr>
        <p:txBody>
          <a:bodyPr wrap="square">
            <a:spAutoFit/>
          </a:bodyPr>
          <a:lstStyle/>
          <a:p>
            <a:pPr algn="ctr"/>
            <a:r>
              <a:rPr lang="en-US" sz="1100" dirty="0">
                <a:solidFill>
                  <a:srgbClr val="FF3399"/>
                </a:solidFill>
                <a:effectLst>
                  <a:outerShdw blurRad="38100" dist="38100" dir="2700000" algn="tl">
                    <a:srgbClr val="000000">
                      <a:alpha val="43137"/>
                    </a:srgbClr>
                  </a:outerShdw>
                </a:effectLst>
                <a:latin typeface="Distro" panose="02000603020000020003" pitchFamily="2" charset="0"/>
              </a:rPr>
              <a:t>Find out more about Challenge camps across the US &amp; Canada: </a:t>
            </a:r>
            <a:r>
              <a:rPr lang="en-US" sz="1200" dirty="0" smtClean="0">
                <a:solidFill>
                  <a:srgbClr val="002060"/>
                </a:solidFill>
                <a:latin typeface="Qlassik Bold" pitchFamily="18" charset="0"/>
                <a:ea typeface="Geared Slab" pitchFamily="2" charset="0"/>
                <a:cs typeface="Distro"/>
              </a:rPr>
              <a:t>challengeyouthministry.com/camps</a:t>
            </a:r>
            <a:endParaRPr lang="en-US" sz="1200" dirty="0">
              <a:solidFill>
                <a:srgbClr val="002060"/>
              </a:solidFill>
              <a:latin typeface="Qlassik Bold" pitchFamily="18" charset="0"/>
              <a:ea typeface="Geared Slab" pitchFamily="2" charset="0"/>
              <a:cs typeface="Distro"/>
            </a:endParaRPr>
          </a:p>
        </p:txBody>
      </p:sp>
      <p:sp>
        <p:nvSpPr>
          <p:cNvPr id="28" name="TextBox 27"/>
          <p:cNvSpPr txBox="1"/>
          <p:nvPr/>
        </p:nvSpPr>
        <p:spPr>
          <a:xfrm>
            <a:off x="46342" y="2606630"/>
            <a:ext cx="7656179" cy="443689"/>
          </a:xfrm>
          <a:prstGeom prst="rect">
            <a:avLst/>
          </a:prstGeom>
          <a:noFill/>
        </p:spPr>
        <p:txBody>
          <a:bodyPr wrap="square" lIns="73639" tIns="36819" rIns="73639" bIns="36819" rtlCol="0">
            <a:spAutoFit/>
          </a:bodyPr>
          <a:lstStyle/>
          <a:p>
            <a:r>
              <a:rPr lang="en-US" sz="2400" b="1" dirty="0" smtClean="0">
                <a:solidFill>
                  <a:schemeClr val="accent5"/>
                </a:solidFill>
                <a:effectLst>
                  <a:outerShdw blurRad="50800" dist="38100" dir="2700000" algn="tl" rotWithShape="0">
                    <a:prstClr val="black">
                      <a:alpha val="40000"/>
                    </a:prstClr>
                  </a:outerShdw>
                </a:effectLst>
                <a:latin typeface="Distro Bev" panose="02000603020000020003" pitchFamily="2" charset="0"/>
              </a:rPr>
              <a:t>WHY CHOOSE A CHALLENGE CAMP?</a:t>
            </a:r>
            <a:endParaRPr lang="en-US" sz="2400" b="1" dirty="0">
              <a:solidFill>
                <a:schemeClr val="accent5"/>
              </a:solidFill>
              <a:effectLst>
                <a:outerShdw blurRad="50800" dist="38100" dir="2700000" algn="tl" rotWithShape="0">
                  <a:prstClr val="black">
                    <a:alpha val="40000"/>
                  </a:prstClr>
                </a:outerShdw>
              </a:effectLst>
              <a:latin typeface="Distro Bev" panose="02000603020000020003" pitchFamily="2" charset="0"/>
            </a:endParaRPr>
          </a:p>
        </p:txBody>
      </p:sp>
      <p:sp>
        <p:nvSpPr>
          <p:cNvPr id="2" name="Rectangle 1"/>
          <p:cNvSpPr/>
          <p:nvPr/>
        </p:nvSpPr>
        <p:spPr>
          <a:xfrm>
            <a:off x="4427881" y="5348417"/>
            <a:ext cx="3325469" cy="1815882"/>
          </a:xfrm>
          <a:prstGeom prst="rect">
            <a:avLst/>
          </a:prstGeom>
        </p:spPr>
        <p:txBody>
          <a:bodyPr wrap="square">
            <a:spAutoFit/>
          </a:bodyPr>
          <a:lstStyle/>
          <a:p>
            <a:pPr algn="just"/>
            <a:r>
              <a:rPr lang="en-US" sz="1400" dirty="0" smtClean="0">
                <a:solidFill>
                  <a:srgbClr val="EF019A"/>
                </a:solidFill>
                <a:latin typeface="Distro"/>
                <a:cs typeface="Distro Bev"/>
              </a:rPr>
              <a:t>Connect w</a:t>
            </a:r>
            <a:r>
              <a:rPr lang="en-US" sz="1400" dirty="0" smtClean="0">
                <a:solidFill>
                  <a:srgbClr val="EF019A"/>
                </a:solidFill>
                <a:latin typeface="Distro"/>
                <a:cs typeface="Distro"/>
              </a:rPr>
              <a:t>ith </a:t>
            </a:r>
            <a:r>
              <a:rPr lang="en-US" sz="1400" dirty="0">
                <a:solidFill>
                  <a:srgbClr val="EF019A"/>
                </a:solidFill>
                <a:latin typeface="Distro"/>
                <a:cs typeface="Distro"/>
              </a:rPr>
              <a:t>God, the Church, yourself and others! Life is a constellation of connections and relationships.  At camp, every day we will focus on one of these important connections &amp; relationships, delving deeper in how to be a Christian in the world today who prays, is confident, kind to others and who loves the Church.  </a:t>
            </a:r>
          </a:p>
        </p:txBody>
      </p:sp>
      <p:sp>
        <p:nvSpPr>
          <p:cNvPr id="29" name="TextBox 28"/>
          <p:cNvSpPr txBox="1"/>
          <p:nvPr/>
        </p:nvSpPr>
        <p:spPr>
          <a:xfrm>
            <a:off x="4427881" y="7270485"/>
            <a:ext cx="3255589" cy="443689"/>
          </a:xfrm>
          <a:prstGeom prst="rect">
            <a:avLst/>
          </a:prstGeom>
          <a:noFill/>
        </p:spPr>
        <p:txBody>
          <a:bodyPr wrap="square" lIns="73639" tIns="36819" rIns="73639" bIns="36819" rtlCol="0">
            <a:spAutoFit/>
          </a:bodyPr>
          <a:lstStyle/>
          <a:p>
            <a:r>
              <a:rPr lang="en-US" sz="2400" b="1" dirty="0" smtClean="0">
                <a:solidFill>
                  <a:schemeClr val="accent5"/>
                </a:solidFill>
                <a:effectLst>
                  <a:outerShdw blurRad="50800" dist="38100" dir="2700000" algn="tl" rotWithShape="0">
                    <a:prstClr val="black">
                      <a:alpha val="40000"/>
                    </a:prstClr>
                  </a:outerShdw>
                </a:effectLst>
                <a:latin typeface="Distro Bev" panose="02000603020000020003" pitchFamily="2" charset="0"/>
              </a:rPr>
              <a:t>ALL ABOUT CAMP</a:t>
            </a:r>
            <a:endParaRPr lang="en-US" sz="2400" b="1" dirty="0">
              <a:solidFill>
                <a:schemeClr val="accent5"/>
              </a:solidFill>
              <a:effectLst>
                <a:outerShdw blurRad="50800" dist="38100" dir="2700000" algn="tl" rotWithShape="0">
                  <a:prstClr val="black">
                    <a:alpha val="40000"/>
                  </a:prstClr>
                </a:outerShdw>
              </a:effectLst>
              <a:latin typeface="Distro Bev" panose="02000603020000020003" pitchFamily="2"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2376" t="8879"/>
          <a:stretch/>
        </p:blipFill>
        <p:spPr>
          <a:xfrm>
            <a:off x="-1" y="-48126"/>
            <a:ext cx="7772399" cy="10164320"/>
          </a:xfrm>
          <a:prstGeom prst="rect">
            <a:avLst/>
          </a:prstGeom>
        </p:spPr>
      </p:pic>
      <p:sp>
        <p:nvSpPr>
          <p:cNvPr id="13" name="TextBox 12"/>
          <p:cNvSpPr txBox="1"/>
          <p:nvPr/>
        </p:nvSpPr>
        <p:spPr>
          <a:xfrm>
            <a:off x="5351898" y="1249590"/>
            <a:ext cx="2146720" cy="400110"/>
          </a:xfrm>
          <a:prstGeom prst="rect">
            <a:avLst/>
          </a:prstGeom>
          <a:noFill/>
        </p:spPr>
        <p:txBody>
          <a:bodyPr wrap="square" rtlCol="0">
            <a:spAutoFit/>
          </a:bodyPr>
          <a:lstStyle/>
          <a:p>
            <a:pPr algn="ctr"/>
            <a:r>
              <a:rPr lang="en-US" sz="1000" b="1" dirty="0" smtClean="0">
                <a:solidFill>
                  <a:srgbClr val="EF019A"/>
                </a:solidFill>
                <a:latin typeface="Distro"/>
                <a:cs typeface="Distro"/>
              </a:rPr>
              <a:t>BEST CITY IN THE COUNTRY, STATE</a:t>
            </a:r>
          </a:p>
          <a:p>
            <a:pPr algn="ctr"/>
            <a:r>
              <a:rPr lang="en-US" sz="1000" b="1" dirty="0" smtClean="0">
                <a:solidFill>
                  <a:srgbClr val="EF019A"/>
                </a:solidFill>
                <a:latin typeface="Distro"/>
                <a:cs typeface="Distro"/>
              </a:rPr>
              <a:t>LOCATION OF OUR CAMP</a:t>
            </a:r>
            <a:endParaRPr lang="en-US" sz="1000" b="1" dirty="0">
              <a:solidFill>
                <a:srgbClr val="EF019A"/>
              </a:solidFill>
              <a:latin typeface="Distro"/>
              <a:cs typeface="Distro"/>
            </a:endParaRPr>
          </a:p>
        </p:txBody>
      </p:sp>
      <p:sp>
        <p:nvSpPr>
          <p:cNvPr id="10" name="TextBox 9"/>
          <p:cNvSpPr txBox="1"/>
          <p:nvPr/>
        </p:nvSpPr>
        <p:spPr>
          <a:xfrm>
            <a:off x="4492045" y="4324869"/>
            <a:ext cx="2684636" cy="443689"/>
          </a:xfrm>
          <a:prstGeom prst="rect">
            <a:avLst/>
          </a:prstGeom>
          <a:noFill/>
        </p:spPr>
        <p:txBody>
          <a:bodyPr wrap="square" lIns="73639" tIns="36819" rIns="73639" bIns="36819" rtlCol="0">
            <a:spAutoFit/>
          </a:bodyPr>
          <a:lstStyle/>
          <a:p>
            <a:r>
              <a:rPr lang="en-US" sz="2400" b="1" dirty="0" smtClean="0">
                <a:solidFill>
                  <a:srgbClr val="EF019A"/>
                </a:solidFill>
                <a:effectLst>
                  <a:outerShdw blurRad="50800" dist="38100" dir="2700000" algn="tl" rotWithShape="0">
                    <a:prstClr val="black">
                      <a:alpha val="40000"/>
                    </a:prstClr>
                  </a:outerShdw>
                </a:effectLst>
                <a:latin typeface="Distro Bev" panose="02000603020000020003" pitchFamily="2" charset="0"/>
              </a:rPr>
              <a:t>OUR CAMP STAFF</a:t>
            </a:r>
            <a:endParaRPr lang="en-US" sz="2400" b="1" dirty="0">
              <a:solidFill>
                <a:srgbClr val="EF019A"/>
              </a:solidFill>
              <a:effectLst>
                <a:outerShdw blurRad="50800" dist="38100" dir="2700000" algn="tl" rotWithShape="0">
                  <a:prstClr val="black">
                    <a:alpha val="40000"/>
                  </a:prstClr>
                </a:outerShdw>
              </a:effectLst>
              <a:latin typeface="Distro Bev" panose="02000603020000020003" pitchFamily="2" charset="0"/>
            </a:endParaRPr>
          </a:p>
        </p:txBody>
      </p:sp>
      <p:sp>
        <p:nvSpPr>
          <p:cNvPr id="11" name="Rectangle 10"/>
          <p:cNvSpPr/>
          <p:nvPr/>
        </p:nvSpPr>
        <p:spPr>
          <a:xfrm>
            <a:off x="4492045" y="4865620"/>
            <a:ext cx="3139923" cy="1006189"/>
          </a:xfrm>
          <a:prstGeom prst="rect">
            <a:avLst/>
          </a:prstGeom>
        </p:spPr>
        <p:txBody>
          <a:bodyPr wrap="square" lIns="82058" tIns="41029" rIns="82058" bIns="41029">
            <a:spAutoFit/>
          </a:bodyPr>
          <a:lstStyle/>
          <a:p>
            <a:pPr algn="just"/>
            <a:r>
              <a:rPr lang="en-US" sz="1200" dirty="0">
                <a:solidFill>
                  <a:srgbClr val="002060"/>
                </a:solidFill>
                <a:latin typeface="Qlassik Bold" pitchFamily="18" charset="0"/>
                <a:ea typeface="Geared Slab" pitchFamily="2" charset="0"/>
                <a:cs typeface="Distro"/>
              </a:rPr>
              <a:t>Our camp staff is made up of a wonderful team of teen camp counselors and JR counselors (ages 14 &amp; up) as well as adult volunteers. Campers will be led by our camp counselors and supervised by our camp adult volunteers.  </a:t>
            </a:r>
          </a:p>
        </p:txBody>
      </p:sp>
      <p:sp>
        <p:nvSpPr>
          <p:cNvPr id="17" name="TextBox 16"/>
          <p:cNvSpPr txBox="1"/>
          <p:nvPr/>
        </p:nvSpPr>
        <p:spPr>
          <a:xfrm>
            <a:off x="96485" y="3313435"/>
            <a:ext cx="7402133" cy="821523"/>
          </a:xfrm>
          <a:prstGeom prst="rect">
            <a:avLst/>
          </a:prstGeom>
          <a:noFill/>
        </p:spPr>
        <p:txBody>
          <a:bodyPr wrap="square" lIns="82058" tIns="41029" rIns="82058" bIns="41029" rtlCol="0">
            <a:spAutoFit/>
          </a:bodyPr>
          <a:lstStyle/>
          <a:p>
            <a:pPr algn="just"/>
            <a:r>
              <a:rPr lang="en-US" sz="1200" dirty="0">
                <a:solidFill>
                  <a:srgbClr val="002060"/>
                </a:solidFill>
                <a:latin typeface="Qlassik Bold" pitchFamily="18" charset="0"/>
                <a:ea typeface="Geared Slab" pitchFamily="2" charset="0"/>
                <a:cs typeface="Distro"/>
              </a:rPr>
              <a:t>Challenge is a network of clubs for girls ages 10-18, to get know more about Christ and their catholic faith, and work to better the world around them.  Challenge is  team based, teen led, service driven, and with a virtue centered curriculum.  Challenge  does this through regular team  activities, service projects , retreats and camps. Challenge can be found in parishes and schools across the US and Canada. Find out more at </a:t>
            </a:r>
            <a:r>
              <a:rPr lang="en-US" sz="1200" dirty="0" smtClean="0">
                <a:solidFill>
                  <a:srgbClr val="002060"/>
                </a:solidFill>
                <a:latin typeface="Qlassik Bold" pitchFamily="18" charset="0"/>
                <a:ea typeface="Geared Slab" pitchFamily="2" charset="0"/>
                <a:cs typeface="Distro"/>
              </a:rPr>
              <a:t>www.challengeyouthministry.com Challenge </a:t>
            </a:r>
            <a:r>
              <a:rPr lang="en-US" sz="1200" dirty="0">
                <a:solidFill>
                  <a:srgbClr val="002060"/>
                </a:solidFill>
                <a:latin typeface="Qlassik Bold" pitchFamily="18" charset="0"/>
                <a:ea typeface="Geared Slab" pitchFamily="2" charset="0"/>
                <a:cs typeface="Distro"/>
              </a:rPr>
              <a:t>is </a:t>
            </a:r>
            <a:r>
              <a:rPr lang="en-US" sz="1200" dirty="0" smtClean="0">
                <a:solidFill>
                  <a:srgbClr val="002060"/>
                </a:solidFill>
                <a:latin typeface="Qlassik Bold" pitchFamily="18" charset="0"/>
                <a:ea typeface="Geared Slab" pitchFamily="2" charset="0"/>
                <a:cs typeface="Distro"/>
              </a:rPr>
              <a:t>powered </a:t>
            </a:r>
            <a:r>
              <a:rPr lang="en-US" sz="1200" dirty="0">
                <a:solidFill>
                  <a:srgbClr val="002060"/>
                </a:solidFill>
                <a:latin typeface="Qlassik Bold" pitchFamily="18" charset="0"/>
                <a:ea typeface="Geared Slab" pitchFamily="2" charset="0"/>
                <a:cs typeface="Distro"/>
              </a:rPr>
              <a:t>by </a:t>
            </a:r>
          </a:p>
        </p:txBody>
      </p:sp>
      <p:sp>
        <p:nvSpPr>
          <p:cNvPr id="18" name="TextBox 17"/>
          <p:cNvSpPr txBox="1"/>
          <p:nvPr/>
        </p:nvSpPr>
        <p:spPr>
          <a:xfrm>
            <a:off x="115534" y="2808287"/>
            <a:ext cx="3313465" cy="443689"/>
          </a:xfrm>
          <a:prstGeom prst="rect">
            <a:avLst/>
          </a:prstGeom>
          <a:noFill/>
        </p:spPr>
        <p:txBody>
          <a:bodyPr wrap="square" lIns="73639" tIns="36819" rIns="73639" bIns="36819" rtlCol="0">
            <a:spAutoFit/>
          </a:bodyPr>
          <a:lstStyle/>
          <a:p>
            <a:r>
              <a:rPr lang="en-US" sz="2400" b="1" dirty="0" smtClean="0">
                <a:solidFill>
                  <a:schemeClr val="accent5"/>
                </a:solidFill>
                <a:effectLst>
                  <a:outerShdw blurRad="50800" dist="38100" dir="2700000" algn="tl" rotWithShape="0">
                    <a:prstClr val="black">
                      <a:alpha val="40000"/>
                    </a:prstClr>
                  </a:outerShdw>
                </a:effectLst>
                <a:latin typeface="Distro Bev" panose="02000603020000020003" pitchFamily="2" charset="0"/>
              </a:rPr>
              <a:t>ABOUT CHALLENGE</a:t>
            </a:r>
            <a:endParaRPr lang="en-US" sz="2400" b="1" dirty="0">
              <a:solidFill>
                <a:schemeClr val="accent5"/>
              </a:solidFill>
              <a:effectLst>
                <a:outerShdw blurRad="50800" dist="38100" dir="2700000" algn="tl" rotWithShape="0">
                  <a:prstClr val="black">
                    <a:alpha val="40000"/>
                  </a:prstClr>
                </a:outerShdw>
              </a:effectLst>
              <a:latin typeface="Distro Bev" panose="02000603020000020003" pitchFamily="2" charset="0"/>
            </a:endParaRPr>
          </a:p>
        </p:txBody>
      </p:sp>
      <p:pic>
        <p:nvPicPr>
          <p:cNvPr id="19" name="Picture 2" descr="C:\Users\Nadine McMillan\Downloads\ECYD_LOGO_blues A.png"/>
          <p:cNvPicPr>
            <a:picLocks noChangeAspect="1" noChangeArrowheads="1"/>
          </p:cNvPicPr>
          <p:nvPr/>
        </p:nvPicPr>
        <p:blipFill rotWithShape="1">
          <a:blip r:embed="rId3">
            <a:duotone>
              <a:schemeClr val="accent4">
                <a:shade val="45000"/>
                <a:satMod val="135000"/>
              </a:schemeClr>
              <a:prstClr val="white"/>
            </a:duotone>
          </a:blip>
          <a:srcRect l="36195"/>
          <a:stretch/>
        </p:blipFill>
        <p:spPr bwMode="auto">
          <a:xfrm>
            <a:off x="5128513" y="3889152"/>
            <a:ext cx="446770" cy="245806"/>
          </a:xfrm>
          <a:prstGeom prst="rect">
            <a:avLst/>
          </a:prstGeom>
          <a:noFill/>
        </p:spPr>
      </p:pic>
      <p:sp>
        <p:nvSpPr>
          <p:cNvPr id="20" name="Rectangle 19"/>
          <p:cNvSpPr/>
          <p:nvPr/>
        </p:nvSpPr>
        <p:spPr>
          <a:xfrm>
            <a:off x="6138595" y="7664156"/>
            <a:ext cx="1633805" cy="1237021"/>
          </a:xfrm>
          <a:prstGeom prst="rect">
            <a:avLst/>
          </a:prstGeom>
        </p:spPr>
        <p:txBody>
          <a:bodyPr wrap="square" lIns="82058" tIns="41029" rIns="82058" bIns="41029">
            <a:spAutoFit/>
          </a:bodyPr>
          <a:lstStyle/>
          <a:p>
            <a:pPr lvl="0"/>
            <a:r>
              <a:rPr lang="en-US" b="1" dirty="0">
                <a:solidFill>
                  <a:srgbClr val="EF019A"/>
                </a:solidFill>
                <a:effectLst>
                  <a:outerShdw blurRad="50800" dist="38100" dir="2700000" algn="tl" rotWithShape="0">
                    <a:prstClr val="black">
                      <a:alpha val="40000"/>
                    </a:prstClr>
                  </a:outerShdw>
                </a:effectLst>
                <a:latin typeface="Distro Bev" panose="02000603020000020003" pitchFamily="2" charset="0"/>
              </a:rPr>
              <a:t>QUESTIONS</a:t>
            </a:r>
          </a:p>
          <a:p>
            <a:pPr lvl="0"/>
            <a:endParaRPr lang="en-US" sz="700" dirty="0" smtClean="0">
              <a:solidFill>
                <a:srgbClr val="002060"/>
              </a:solidFill>
              <a:latin typeface="Qlassik Bold" pitchFamily="18" charset="0"/>
              <a:ea typeface="Geared Slab" pitchFamily="2" charset="0"/>
              <a:cs typeface="Distro"/>
            </a:endParaRPr>
          </a:p>
          <a:p>
            <a:pPr lvl="0"/>
            <a:r>
              <a:rPr lang="en-US" sz="1200" dirty="0" smtClean="0">
                <a:solidFill>
                  <a:srgbClr val="002060"/>
                </a:solidFill>
                <a:latin typeface="Qlassik Bold" pitchFamily="18" charset="0"/>
                <a:ea typeface="Geared Slab" pitchFamily="2" charset="0"/>
                <a:cs typeface="Distro"/>
              </a:rPr>
              <a:t>Contact </a:t>
            </a:r>
            <a:r>
              <a:rPr lang="en-US" sz="1200" dirty="0">
                <a:solidFill>
                  <a:srgbClr val="002060"/>
                </a:solidFill>
                <a:latin typeface="Qlassik Bold" pitchFamily="18" charset="0"/>
                <a:ea typeface="Geared Slab" pitchFamily="2" charset="0"/>
                <a:cs typeface="Distro"/>
              </a:rPr>
              <a:t>Name </a:t>
            </a:r>
            <a:r>
              <a:rPr lang="en-US" sz="1200" dirty="0" smtClean="0">
                <a:solidFill>
                  <a:srgbClr val="002060"/>
                </a:solidFill>
                <a:latin typeface="Qlassik Bold" pitchFamily="18" charset="0"/>
                <a:ea typeface="Geared Slab" pitchFamily="2" charset="0"/>
                <a:cs typeface="Distro"/>
              </a:rPr>
              <a:t> </a:t>
            </a:r>
            <a:r>
              <a:rPr lang="en-US" sz="1200" dirty="0">
                <a:solidFill>
                  <a:srgbClr val="002060"/>
                </a:solidFill>
                <a:latin typeface="Qlassik Bold" pitchFamily="18" charset="0"/>
                <a:ea typeface="Geared Slab" pitchFamily="2" charset="0"/>
                <a:cs typeface="Distro"/>
              </a:rPr>
              <a:t>Last Name </a:t>
            </a:r>
            <a:endParaRPr lang="en-US" sz="1200" dirty="0" smtClean="0">
              <a:solidFill>
                <a:srgbClr val="002060"/>
              </a:solidFill>
              <a:latin typeface="Qlassik Bold" pitchFamily="18" charset="0"/>
              <a:ea typeface="Geared Slab" pitchFamily="2" charset="0"/>
              <a:cs typeface="Distro"/>
            </a:endParaRPr>
          </a:p>
          <a:p>
            <a:pPr lvl="0"/>
            <a:r>
              <a:rPr lang="en-US" sz="1200" dirty="0" smtClean="0">
                <a:solidFill>
                  <a:srgbClr val="002060"/>
                </a:solidFill>
                <a:latin typeface="Qlassik Bold" pitchFamily="18" charset="0"/>
                <a:ea typeface="Geared Slab" pitchFamily="2" charset="0"/>
                <a:cs typeface="Distro"/>
              </a:rPr>
              <a:t>123-456-7891     </a:t>
            </a:r>
            <a:endParaRPr lang="en-US" sz="1200" dirty="0">
              <a:solidFill>
                <a:srgbClr val="002060"/>
              </a:solidFill>
              <a:latin typeface="Qlassik Bold" pitchFamily="18" charset="0"/>
              <a:ea typeface="Geared Slab" pitchFamily="2" charset="0"/>
              <a:cs typeface="Distro"/>
            </a:endParaRPr>
          </a:p>
          <a:p>
            <a:pPr lvl="0"/>
            <a:r>
              <a:rPr lang="en-US" sz="1200" dirty="0">
                <a:solidFill>
                  <a:srgbClr val="002060"/>
                </a:solidFill>
                <a:latin typeface="Qlassik Bold" pitchFamily="18" charset="0"/>
                <a:ea typeface="Geared Slab" pitchFamily="2" charset="0"/>
                <a:cs typeface="Distro"/>
                <a:hlinkClick r:id="rId4"/>
              </a:rPr>
              <a:t>Email@email.org</a:t>
            </a:r>
            <a:endParaRPr lang="en-US" sz="1200" dirty="0">
              <a:solidFill>
                <a:srgbClr val="002060"/>
              </a:solidFill>
              <a:latin typeface="Qlassik Bold" pitchFamily="18" charset="0"/>
              <a:ea typeface="Geared Slab" pitchFamily="2" charset="0"/>
              <a:cs typeface="Distro"/>
            </a:endParaRPr>
          </a:p>
          <a:p>
            <a:pPr lvl="0"/>
            <a:r>
              <a:rPr lang="en-US" sz="1200" dirty="0">
                <a:solidFill>
                  <a:srgbClr val="002060"/>
                </a:solidFill>
                <a:latin typeface="Qlassik Bold" pitchFamily="18" charset="0"/>
                <a:ea typeface="Geared Slab" pitchFamily="2" charset="0"/>
                <a:cs typeface="Distro"/>
              </a:rPr>
              <a:t>www.campweb.com</a:t>
            </a:r>
          </a:p>
        </p:txBody>
      </p:sp>
      <p:sp>
        <p:nvSpPr>
          <p:cNvPr id="21" name="Rectangle 20"/>
          <p:cNvSpPr/>
          <p:nvPr/>
        </p:nvSpPr>
        <p:spPr>
          <a:xfrm>
            <a:off x="4459487" y="6539382"/>
            <a:ext cx="3039131" cy="1021578"/>
          </a:xfrm>
          <a:prstGeom prst="rect">
            <a:avLst/>
          </a:prstGeom>
        </p:spPr>
        <p:txBody>
          <a:bodyPr wrap="square" lIns="82058" tIns="41029" rIns="82058" bIns="41029">
            <a:spAutoFit/>
          </a:bodyPr>
          <a:lstStyle/>
          <a:p>
            <a:pPr algn="just"/>
            <a:r>
              <a:rPr lang="en-US" sz="1200" b="1" dirty="0">
                <a:solidFill>
                  <a:srgbClr val="002060"/>
                </a:solidFill>
                <a:latin typeface="Qlassik Bold" pitchFamily="18" charset="0"/>
                <a:ea typeface="Geared Slab" pitchFamily="2" charset="0"/>
                <a:cs typeface="Distro"/>
              </a:rPr>
              <a:t>Please send </a:t>
            </a:r>
            <a:r>
              <a:rPr lang="en-US" sz="1200" b="1" dirty="0" smtClean="0">
                <a:solidFill>
                  <a:srgbClr val="002060"/>
                </a:solidFill>
                <a:latin typeface="Qlassik Bold" pitchFamily="18" charset="0"/>
                <a:ea typeface="Geared Slab" pitchFamily="2" charset="0"/>
                <a:cs typeface="Distro"/>
              </a:rPr>
              <a:t>the registration </a:t>
            </a:r>
            <a:r>
              <a:rPr lang="en-US" sz="1200" b="1" dirty="0">
                <a:solidFill>
                  <a:srgbClr val="002060"/>
                </a:solidFill>
                <a:latin typeface="Qlassik Bold" pitchFamily="18" charset="0"/>
                <a:ea typeface="Geared Slab" pitchFamily="2" charset="0"/>
                <a:cs typeface="Distro"/>
              </a:rPr>
              <a:t>form along with the Permission Form and payment of $123 made out to Name </a:t>
            </a:r>
            <a:r>
              <a:rPr lang="en-US" sz="1200" b="1" dirty="0" smtClean="0">
                <a:solidFill>
                  <a:srgbClr val="002060"/>
                </a:solidFill>
                <a:latin typeface="Qlassik Bold" pitchFamily="18" charset="0"/>
                <a:ea typeface="Geared Slab" pitchFamily="2" charset="0"/>
                <a:cs typeface="Distro"/>
              </a:rPr>
              <a:t>to</a:t>
            </a:r>
            <a:r>
              <a:rPr lang="en-US" sz="1200" b="1" dirty="0">
                <a:solidFill>
                  <a:srgbClr val="002060"/>
                </a:solidFill>
                <a:latin typeface="Qlassik Bold" pitchFamily="18" charset="0"/>
                <a:ea typeface="Geared Slab" pitchFamily="2" charset="0"/>
                <a:cs typeface="Distro"/>
              </a:rPr>
              <a:t>: Mailing Address Mailing Address </a:t>
            </a:r>
            <a:r>
              <a:rPr lang="en-US" sz="1200" b="1" dirty="0" smtClean="0">
                <a:solidFill>
                  <a:srgbClr val="002060"/>
                </a:solidFill>
                <a:latin typeface="Qlassik Bold" pitchFamily="18" charset="0"/>
                <a:ea typeface="Geared Slab" pitchFamily="2" charset="0"/>
                <a:cs typeface="Distro"/>
              </a:rPr>
              <a:t>Registration </a:t>
            </a:r>
            <a:r>
              <a:rPr lang="en-US" sz="1200" b="1" dirty="0">
                <a:solidFill>
                  <a:srgbClr val="002060"/>
                </a:solidFill>
                <a:latin typeface="Qlassik Bold" pitchFamily="18" charset="0"/>
                <a:ea typeface="Geared Slab" pitchFamily="2" charset="0"/>
                <a:cs typeface="Distro"/>
              </a:rPr>
              <a:t>deadline is Date Day, Year. </a:t>
            </a:r>
          </a:p>
          <a:p>
            <a:pPr algn="just"/>
            <a:endParaRPr lang="en-US" sz="1300" b="1" dirty="0">
              <a:solidFill>
                <a:srgbClr val="002060"/>
              </a:solidFill>
              <a:latin typeface="Qlassik Medium" pitchFamily="18" charset="0"/>
              <a:cs typeface="Distro"/>
            </a:endParaRPr>
          </a:p>
        </p:txBody>
      </p:sp>
      <p:sp>
        <p:nvSpPr>
          <p:cNvPr id="22" name="TextBox 21"/>
          <p:cNvSpPr txBox="1"/>
          <p:nvPr/>
        </p:nvSpPr>
        <p:spPr>
          <a:xfrm>
            <a:off x="4504792" y="6045071"/>
            <a:ext cx="3267607" cy="443689"/>
          </a:xfrm>
          <a:prstGeom prst="rect">
            <a:avLst/>
          </a:prstGeom>
          <a:noFill/>
        </p:spPr>
        <p:txBody>
          <a:bodyPr wrap="square" lIns="73639" tIns="36819" rIns="73639" bIns="36819" rtlCol="0">
            <a:spAutoFit/>
          </a:bodyPr>
          <a:lstStyle/>
          <a:p>
            <a:r>
              <a:rPr lang="en-US" sz="2400" b="1" dirty="0" smtClean="0">
                <a:solidFill>
                  <a:schemeClr val="accent5"/>
                </a:solidFill>
                <a:effectLst>
                  <a:outerShdw blurRad="50800" dist="38100" dir="2700000" algn="tl" rotWithShape="0">
                    <a:prstClr val="black">
                      <a:alpha val="40000"/>
                    </a:prstClr>
                  </a:outerShdw>
                </a:effectLst>
                <a:latin typeface="Distro Bev" panose="02000603020000020003" pitchFamily="2" charset="0"/>
              </a:rPr>
              <a:t>TO REGISTER</a:t>
            </a:r>
            <a:endParaRPr lang="en-US" sz="2400" b="1" dirty="0">
              <a:solidFill>
                <a:schemeClr val="accent5"/>
              </a:solidFill>
              <a:effectLst>
                <a:outerShdw blurRad="50800" dist="38100" dir="2700000" algn="tl" rotWithShape="0">
                  <a:prstClr val="black">
                    <a:alpha val="40000"/>
                  </a:prstClr>
                </a:outerShdw>
              </a:effectLst>
              <a:latin typeface="Distro Bev" panose="02000603020000020003" pitchFamily="2" charset="0"/>
            </a:endParaRPr>
          </a:p>
        </p:txBody>
      </p:sp>
      <p:sp>
        <p:nvSpPr>
          <p:cNvPr id="23" name="TextBox 22"/>
          <p:cNvSpPr txBox="1"/>
          <p:nvPr/>
        </p:nvSpPr>
        <p:spPr>
          <a:xfrm>
            <a:off x="59748" y="1284031"/>
            <a:ext cx="2440544" cy="369332"/>
          </a:xfrm>
          <a:prstGeom prst="rect">
            <a:avLst/>
          </a:prstGeom>
          <a:noFill/>
        </p:spPr>
        <p:txBody>
          <a:bodyPr wrap="square" rtlCol="0">
            <a:spAutoFit/>
          </a:bodyPr>
          <a:lstStyle/>
          <a:p>
            <a:pPr algn="ctr"/>
            <a:r>
              <a:rPr lang="en-US" b="1" dirty="0" smtClean="0">
                <a:solidFill>
                  <a:schemeClr val="accent6"/>
                </a:solidFill>
                <a:latin typeface="Distro"/>
                <a:cs typeface="Distro"/>
              </a:rPr>
              <a:t>www.yourwesbite.com </a:t>
            </a:r>
            <a:endParaRPr lang="en-US" b="1" dirty="0" smtClean="0">
              <a:solidFill>
                <a:schemeClr val="accent6"/>
              </a:solidFill>
              <a:latin typeface="Distro"/>
              <a:cs typeface="Distro"/>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2614"/>
          <a:stretch/>
        </p:blipFill>
        <p:spPr>
          <a:xfrm>
            <a:off x="-174102" y="-48126"/>
            <a:ext cx="7946502" cy="10259836"/>
          </a:xfrm>
          <a:prstGeom prst="rect">
            <a:avLst/>
          </a:prstGeom>
        </p:spPr>
      </p:pic>
      <p:sp>
        <p:nvSpPr>
          <p:cNvPr id="5" name="TextBox 4"/>
          <p:cNvSpPr txBox="1"/>
          <p:nvPr/>
        </p:nvSpPr>
        <p:spPr>
          <a:xfrm rot="21351292">
            <a:off x="303778" y="8544718"/>
            <a:ext cx="1477536" cy="1200329"/>
          </a:xfrm>
          <a:prstGeom prst="rect">
            <a:avLst/>
          </a:prstGeom>
          <a:noFill/>
        </p:spPr>
        <p:txBody>
          <a:bodyPr wrap="square" rtlCol="0">
            <a:spAutoFit/>
          </a:bodyPr>
          <a:lstStyle/>
          <a:p>
            <a:pPr algn="ctr"/>
            <a:r>
              <a:rPr lang="en-US" b="1" dirty="0" smtClean="0">
                <a:solidFill>
                  <a:schemeClr val="bg1"/>
                </a:solidFill>
                <a:latin typeface="Distro"/>
                <a:cs typeface="Distro"/>
              </a:rPr>
              <a:t>Registration Deadline:</a:t>
            </a:r>
          </a:p>
          <a:p>
            <a:pPr algn="ctr"/>
            <a:r>
              <a:rPr lang="en-US" b="1" dirty="0" smtClean="0">
                <a:solidFill>
                  <a:schemeClr val="bg1"/>
                </a:solidFill>
                <a:latin typeface="Distro"/>
                <a:cs typeface="Distro"/>
              </a:rPr>
              <a:t>May 20, </a:t>
            </a:r>
            <a:r>
              <a:rPr lang="en-US" b="1" dirty="0" smtClean="0">
                <a:solidFill>
                  <a:schemeClr val="bg1"/>
                </a:solidFill>
                <a:latin typeface="Distro"/>
                <a:cs typeface="Distro"/>
              </a:rPr>
              <a:t>2017</a:t>
            </a:r>
            <a:endParaRPr lang="en-US" b="1" dirty="0" smtClean="0">
              <a:solidFill>
                <a:schemeClr val="bg1"/>
              </a:solidFill>
              <a:latin typeface="Distro"/>
              <a:cs typeface="Distro"/>
            </a:endParaRPr>
          </a:p>
        </p:txBody>
      </p:sp>
      <p:sp>
        <p:nvSpPr>
          <p:cNvPr id="7" name="TextBox 6"/>
          <p:cNvSpPr txBox="1"/>
          <p:nvPr/>
        </p:nvSpPr>
        <p:spPr>
          <a:xfrm rot="21051124">
            <a:off x="4011331" y="8858592"/>
            <a:ext cx="1477536" cy="584775"/>
          </a:xfrm>
          <a:prstGeom prst="rect">
            <a:avLst/>
          </a:prstGeom>
          <a:noFill/>
        </p:spPr>
        <p:txBody>
          <a:bodyPr wrap="square" rtlCol="0">
            <a:spAutoFit/>
          </a:bodyPr>
          <a:lstStyle/>
          <a:p>
            <a:pPr algn="ctr"/>
            <a:r>
              <a:rPr lang="en-US" sz="1600" b="1" dirty="0" smtClean="0">
                <a:solidFill>
                  <a:srgbClr val="5313BD"/>
                </a:solidFill>
                <a:latin typeface="Distro"/>
                <a:cs typeface="Distro"/>
              </a:rPr>
              <a:t>Camp Dates</a:t>
            </a:r>
          </a:p>
          <a:p>
            <a:pPr algn="ctr"/>
            <a:r>
              <a:rPr lang="en-US" sz="1600" b="1" dirty="0" smtClean="0">
                <a:solidFill>
                  <a:srgbClr val="5313BD"/>
                </a:solidFill>
                <a:latin typeface="Distro"/>
                <a:cs typeface="Distro"/>
              </a:rPr>
              <a:t>2017</a:t>
            </a:r>
            <a:endParaRPr lang="en-US" sz="1600" b="1" dirty="0" smtClean="0">
              <a:solidFill>
                <a:srgbClr val="5313BD"/>
              </a:solidFill>
              <a:latin typeface="Distro"/>
              <a:cs typeface="Distro"/>
            </a:endParaRPr>
          </a:p>
        </p:txBody>
      </p:sp>
      <p:sp>
        <p:nvSpPr>
          <p:cNvPr id="14" name="TextBox 13"/>
          <p:cNvSpPr txBox="1"/>
          <p:nvPr/>
        </p:nvSpPr>
        <p:spPr>
          <a:xfrm>
            <a:off x="174309" y="2216727"/>
            <a:ext cx="7426641" cy="2875124"/>
          </a:xfrm>
          <a:prstGeom prst="rect">
            <a:avLst/>
          </a:prstGeom>
          <a:noFill/>
          <a:ln>
            <a:noFill/>
          </a:ln>
        </p:spPr>
        <p:txBody>
          <a:bodyPr wrap="square" lIns="73639" tIns="36819" rIns="73639" bIns="36819" rtlCol="0">
            <a:spAutoFit/>
          </a:bodyPr>
          <a:lstStyle/>
          <a:p>
            <a:r>
              <a:rPr lang="en-US" sz="1300" dirty="0">
                <a:solidFill>
                  <a:srgbClr val="002060"/>
                </a:solidFill>
                <a:latin typeface="Qlassik Bold" pitchFamily="18" charset="0"/>
                <a:ea typeface="Geared Slab" pitchFamily="2" charset="0"/>
                <a:cs typeface="Distro"/>
              </a:rPr>
              <a:t>Camper’s First &amp; Last Name</a:t>
            </a:r>
            <a:r>
              <a:rPr lang="en-US" sz="1300" dirty="0" smtClean="0">
                <a:solidFill>
                  <a:srgbClr val="002060"/>
                </a:solidFill>
                <a:latin typeface="Qlassik Bold" pitchFamily="18" charset="0"/>
                <a:ea typeface="Geared Slab" pitchFamily="2" charset="0"/>
                <a:cs typeface="Distro"/>
              </a:rPr>
              <a:t>:____________________________________________________________________________</a:t>
            </a:r>
            <a:endParaRPr lang="en-US" sz="1300" dirty="0" smtClean="0">
              <a:solidFill>
                <a:srgbClr val="002060"/>
              </a:solidFill>
              <a:latin typeface="Qlassik Bold" pitchFamily="18" charset="0"/>
              <a:ea typeface="Geared Slab" pitchFamily="2" charset="0"/>
              <a:cs typeface="Distro"/>
            </a:endParaRPr>
          </a:p>
          <a:p>
            <a:endParaRPr lang="en-US" sz="1300" dirty="0" smtClean="0">
              <a:solidFill>
                <a:srgbClr val="002060"/>
              </a:solidFill>
              <a:latin typeface="Qlassik Bold" pitchFamily="18" charset="0"/>
              <a:ea typeface="Geared Slab" pitchFamily="2" charset="0"/>
              <a:cs typeface="Distro"/>
            </a:endParaRPr>
          </a:p>
          <a:p>
            <a:r>
              <a:rPr lang="en-US" sz="1300" dirty="0" smtClean="0">
                <a:solidFill>
                  <a:srgbClr val="002060"/>
                </a:solidFill>
                <a:latin typeface="Qlassik Bold" pitchFamily="18" charset="0"/>
                <a:ea typeface="Geared Slab" pitchFamily="2" charset="0"/>
                <a:cs typeface="Distro"/>
              </a:rPr>
              <a:t>Campers </a:t>
            </a:r>
            <a:r>
              <a:rPr lang="en-US" sz="1300" dirty="0">
                <a:solidFill>
                  <a:srgbClr val="002060"/>
                </a:solidFill>
                <a:latin typeface="Qlassik Bold" pitchFamily="18" charset="0"/>
                <a:ea typeface="Geared Slab" pitchFamily="2" charset="0"/>
                <a:cs typeface="Distro"/>
              </a:rPr>
              <a:t>Age: </a:t>
            </a:r>
            <a:r>
              <a:rPr lang="en-US" sz="1300" dirty="0" smtClean="0">
                <a:solidFill>
                  <a:srgbClr val="002060"/>
                </a:solidFill>
                <a:latin typeface="Qlassik Bold" pitchFamily="18" charset="0"/>
                <a:ea typeface="Geared Slab" pitchFamily="2" charset="0"/>
                <a:cs typeface="Distro"/>
              </a:rPr>
              <a:t>________</a:t>
            </a:r>
            <a:r>
              <a:rPr lang="en-US" sz="1300" dirty="0" smtClean="0">
                <a:solidFill>
                  <a:srgbClr val="002060"/>
                </a:solidFill>
                <a:latin typeface="Qlassik Bold" pitchFamily="18" charset="0"/>
                <a:ea typeface="Geared Slab" pitchFamily="2" charset="0"/>
                <a:cs typeface="Distro"/>
              </a:rPr>
              <a:t> </a:t>
            </a:r>
            <a:r>
              <a:rPr lang="en-US" sz="1300" dirty="0">
                <a:solidFill>
                  <a:srgbClr val="002060"/>
                </a:solidFill>
                <a:latin typeface="Qlassik Bold" pitchFamily="18" charset="0"/>
                <a:ea typeface="Geared Slab" pitchFamily="2" charset="0"/>
                <a:cs typeface="Distro"/>
              </a:rPr>
              <a:t>Date of Birth: </a:t>
            </a:r>
            <a:r>
              <a:rPr lang="en-US" sz="1300" dirty="0" smtClean="0">
                <a:solidFill>
                  <a:srgbClr val="002060"/>
                </a:solidFill>
                <a:latin typeface="Qlassik Bold" pitchFamily="18" charset="0"/>
                <a:ea typeface="Geared Slab" pitchFamily="2" charset="0"/>
                <a:cs typeface="Distro"/>
              </a:rPr>
              <a:t>_____________________</a:t>
            </a:r>
            <a:r>
              <a:rPr lang="en-US" sz="1300" dirty="0" smtClean="0">
                <a:solidFill>
                  <a:srgbClr val="002060"/>
                </a:solidFill>
                <a:latin typeface="Qlassik Bold" pitchFamily="18" charset="0"/>
                <a:ea typeface="Geared Slab" pitchFamily="2" charset="0"/>
                <a:cs typeface="Distro"/>
              </a:rPr>
              <a:t> </a:t>
            </a:r>
            <a:r>
              <a:rPr lang="en-US" sz="1300" dirty="0" smtClean="0">
                <a:solidFill>
                  <a:srgbClr val="002060"/>
                </a:solidFill>
                <a:latin typeface="Qlassik Bold" pitchFamily="18" charset="0"/>
                <a:ea typeface="Geared Slab" pitchFamily="2" charset="0"/>
                <a:cs typeface="Distro"/>
              </a:rPr>
              <a:t>Grade </a:t>
            </a:r>
            <a:r>
              <a:rPr lang="en-US" sz="1300" dirty="0">
                <a:solidFill>
                  <a:srgbClr val="002060"/>
                </a:solidFill>
                <a:latin typeface="Qlassik Bold" pitchFamily="18" charset="0"/>
                <a:ea typeface="Geared Slab" pitchFamily="2" charset="0"/>
                <a:cs typeface="Distro"/>
              </a:rPr>
              <a:t>Completed: </a:t>
            </a:r>
            <a:r>
              <a:rPr lang="en-US" sz="1300" dirty="0" smtClean="0">
                <a:solidFill>
                  <a:srgbClr val="002060"/>
                </a:solidFill>
                <a:latin typeface="Qlassik Bold" pitchFamily="18" charset="0"/>
                <a:ea typeface="Geared Slab" pitchFamily="2" charset="0"/>
                <a:cs typeface="Distro"/>
              </a:rPr>
              <a:t>…….… School</a:t>
            </a:r>
            <a:r>
              <a:rPr lang="en-US" sz="1300" dirty="0" smtClean="0">
                <a:solidFill>
                  <a:srgbClr val="002060"/>
                </a:solidFill>
                <a:latin typeface="Qlassik Bold" pitchFamily="18" charset="0"/>
                <a:ea typeface="Geared Slab" pitchFamily="2" charset="0"/>
                <a:cs typeface="Distro"/>
              </a:rPr>
              <a:t>:____________________</a:t>
            </a:r>
            <a:endParaRPr lang="en-US" sz="1300" dirty="0">
              <a:solidFill>
                <a:srgbClr val="002060"/>
              </a:solidFill>
              <a:latin typeface="Qlassik Bold" pitchFamily="18" charset="0"/>
              <a:ea typeface="Geared Slab" pitchFamily="2" charset="0"/>
              <a:cs typeface="Distro"/>
            </a:endParaRPr>
          </a:p>
          <a:p>
            <a:endParaRPr lang="en-US" sz="1300" dirty="0" smtClean="0">
              <a:solidFill>
                <a:srgbClr val="002060"/>
              </a:solidFill>
              <a:latin typeface="Qlassik Bold" pitchFamily="18" charset="0"/>
              <a:ea typeface="Geared Slab" pitchFamily="2" charset="0"/>
              <a:cs typeface="Distro"/>
            </a:endParaRPr>
          </a:p>
          <a:p>
            <a:r>
              <a:rPr lang="en-US" sz="1300" dirty="0" smtClean="0">
                <a:solidFill>
                  <a:srgbClr val="002060"/>
                </a:solidFill>
                <a:latin typeface="Qlassik Bold" pitchFamily="18" charset="0"/>
                <a:ea typeface="Geared Slab" pitchFamily="2" charset="0"/>
                <a:cs typeface="Distro"/>
              </a:rPr>
              <a:t>Parent’s </a:t>
            </a:r>
            <a:r>
              <a:rPr lang="en-US" sz="1300" dirty="0">
                <a:solidFill>
                  <a:srgbClr val="002060"/>
                </a:solidFill>
                <a:latin typeface="Qlassik Bold" pitchFamily="18" charset="0"/>
                <a:ea typeface="Geared Slab" pitchFamily="2" charset="0"/>
                <a:cs typeface="Distro"/>
              </a:rPr>
              <a:t>First &amp; Last Names:  </a:t>
            </a:r>
            <a:r>
              <a:rPr lang="en-US" sz="1300" dirty="0" smtClean="0">
                <a:solidFill>
                  <a:srgbClr val="002060"/>
                </a:solidFill>
                <a:latin typeface="Qlassik Bold" pitchFamily="18" charset="0"/>
                <a:ea typeface="Geared Slab" pitchFamily="2" charset="0"/>
                <a:cs typeface="Distro"/>
              </a:rPr>
              <a:t>___________________________________________________________________________</a:t>
            </a:r>
            <a:endParaRPr lang="en-US" sz="1300" dirty="0">
              <a:solidFill>
                <a:srgbClr val="002060"/>
              </a:solidFill>
              <a:latin typeface="Qlassik Bold" pitchFamily="18" charset="0"/>
              <a:ea typeface="Geared Slab" pitchFamily="2" charset="0"/>
              <a:cs typeface="Distro"/>
            </a:endParaRPr>
          </a:p>
          <a:p>
            <a:endParaRPr lang="en-US" sz="1300" dirty="0" smtClean="0">
              <a:solidFill>
                <a:srgbClr val="002060"/>
              </a:solidFill>
              <a:latin typeface="Qlassik Bold" pitchFamily="18" charset="0"/>
              <a:ea typeface="Geared Slab" pitchFamily="2" charset="0"/>
              <a:cs typeface="Distro"/>
            </a:endParaRPr>
          </a:p>
          <a:p>
            <a:r>
              <a:rPr lang="en-US" sz="1300" dirty="0" smtClean="0">
                <a:solidFill>
                  <a:srgbClr val="002060"/>
                </a:solidFill>
                <a:latin typeface="Qlassik Bold" pitchFamily="18" charset="0"/>
                <a:ea typeface="Geared Slab" pitchFamily="2" charset="0"/>
                <a:cs typeface="Distro"/>
              </a:rPr>
              <a:t>Home  </a:t>
            </a:r>
            <a:r>
              <a:rPr lang="en-US" sz="1300" dirty="0" smtClean="0">
                <a:solidFill>
                  <a:srgbClr val="002060"/>
                </a:solidFill>
                <a:latin typeface="Qlassik Bold" pitchFamily="18" charset="0"/>
                <a:ea typeface="Geared Slab" pitchFamily="2" charset="0"/>
                <a:cs typeface="Distro"/>
              </a:rPr>
              <a:t>Address: ______________________________________________________________________________________</a:t>
            </a:r>
            <a:endParaRPr lang="en-US" sz="1300" dirty="0" smtClean="0">
              <a:solidFill>
                <a:srgbClr val="002060"/>
              </a:solidFill>
              <a:latin typeface="Qlassik Bold" pitchFamily="18" charset="0"/>
              <a:ea typeface="Geared Slab" pitchFamily="2" charset="0"/>
              <a:cs typeface="Distro"/>
            </a:endParaRPr>
          </a:p>
          <a:p>
            <a:endParaRPr lang="en-US" sz="1300" dirty="0" smtClean="0">
              <a:solidFill>
                <a:srgbClr val="002060"/>
              </a:solidFill>
              <a:latin typeface="Qlassik Bold" pitchFamily="18" charset="0"/>
              <a:ea typeface="Geared Slab" pitchFamily="2" charset="0"/>
              <a:cs typeface="Distro"/>
            </a:endParaRPr>
          </a:p>
          <a:p>
            <a:r>
              <a:rPr lang="en-US" sz="1300" dirty="0" smtClean="0">
                <a:solidFill>
                  <a:srgbClr val="002060"/>
                </a:solidFill>
                <a:latin typeface="Qlassik Bold" pitchFamily="18" charset="0"/>
                <a:ea typeface="Geared Slab" pitchFamily="2" charset="0"/>
                <a:cs typeface="Distro"/>
              </a:rPr>
              <a:t>Parent’s </a:t>
            </a:r>
            <a:r>
              <a:rPr lang="en-US" sz="1300" dirty="0">
                <a:solidFill>
                  <a:srgbClr val="002060"/>
                </a:solidFill>
                <a:latin typeface="Qlassik Bold" pitchFamily="18" charset="0"/>
                <a:ea typeface="Geared Slab" pitchFamily="2" charset="0"/>
                <a:cs typeface="Distro"/>
              </a:rPr>
              <a:t>Phone- Home: </a:t>
            </a:r>
            <a:r>
              <a:rPr lang="en-US" sz="1300" dirty="0" smtClean="0">
                <a:solidFill>
                  <a:srgbClr val="002060"/>
                </a:solidFill>
                <a:latin typeface="Qlassik Bold" pitchFamily="18" charset="0"/>
                <a:ea typeface="Geared Slab" pitchFamily="2" charset="0"/>
                <a:cs typeface="Distro"/>
              </a:rPr>
              <a:t>…..…..………………………………………                                  Cell</a:t>
            </a:r>
            <a:r>
              <a:rPr lang="en-US" sz="1300" dirty="0" smtClean="0">
                <a:solidFill>
                  <a:srgbClr val="002060"/>
                </a:solidFill>
                <a:latin typeface="Qlassik Bold" pitchFamily="18" charset="0"/>
                <a:ea typeface="Geared Slab" pitchFamily="2" charset="0"/>
                <a:cs typeface="Distro"/>
              </a:rPr>
              <a:t>:………………………………………………………..</a:t>
            </a:r>
            <a:endParaRPr lang="en-US" sz="1300" dirty="0">
              <a:solidFill>
                <a:srgbClr val="002060"/>
              </a:solidFill>
              <a:latin typeface="Qlassik Bold" pitchFamily="18" charset="0"/>
              <a:ea typeface="Geared Slab" pitchFamily="2" charset="0"/>
              <a:cs typeface="Distro"/>
            </a:endParaRPr>
          </a:p>
          <a:p>
            <a:endParaRPr lang="en-US" sz="1300" dirty="0" smtClean="0">
              <a:solidFill>
                <a:srgbClr val="002060"/>
              </a:solidFill>
              <a:latin typeface="Qlassik Bold" pitchFamily="18" charset="0"/>
              <a:ea typeface="Geared Slab" pitchFamily="2" charset="0"/>
              <a:cs typeface="Distro"/>
            </a:endParaRPr>
          </a:p>
          <a:p>
            <a:r>
              <a:rPr lang="en-US" sz="1300" dirty="0" smtClean="0">
                <a:solidFill>
                  <a:srgbClr val="002060"/>
                </a:solidFill>
                <a:latin typeface="Qlassik Bold" pitchFamily="18" charset="0"/>
                <a:ea typeface="Geared Slab" pitchFamily="2" charset="0"/>
                <a:cs typeface="Distro"/>
              </a:rPr>
              <a:t>Parent’s </a:t>
            </a:r>
            <a:r>
              <a:rPr lang="en-US" sz="1300" dirty="0">
                <a:solidFill>
                  <a:srgbClr val="002060"/>
                </a:solidFill>
                <a:latin typeface="Qlassik Bold" pitchFamily="18" charset="0"/>
                <a:ea typeface="Geared Slab" pitchFamily="2" charset="0"/>
                <a:cs typeface="Distro"/>
              </a:rPr>
              <a:t>Email: </a:t>
            </a:r>
            <a:r>
              <a:rPr lang="en-US" sz="1300" dirty="0" smtClean="0">
                <a:solidFill>
                  <a:srgbClr val="002060"/>
                </a:solidFill>
                <a:latin typeface="Qlassik Bold" pitchFamily="18" charset="0"/>
                <a:ea typeface="Geared Slab" pitchFamily="2" charset="0"/>
                <a:cs typeface="Distro"/>
              </a:rPr>
              <a:t>_________________________________________________________________________________</a:t>
            </a:r>
            <a:endParaRPr lang="en-US" sz="1300" dirty="0" smtClean="0">
              <a:solidFill>
                <a:srgbClr val="002060"/>
              </a:solidFill>
              <a:latin typeface="Qlassik Bold" pitchFamily="18" charset="0"/>
              <a:ea typeface="Geared Slab" pitchFamily="2" charset="0"/>
              <a:cs typeface="Distro"/>
            </a:endParaRPr>
          </a:p>
          <a:p>
            <a:r>
              <a:rPr lang="en-US" sz="1300" dirty="0" smtClean="0">
                <a:solidFill>
                  <a:srgbClr val="002060"/>
                </a:solidFill>
                <a:latin typeface="Qlassik Bold" pitchFamily="18" charset="0"/>
                <a:ea typeface="Geared Slab" pitchFamily="2" charset="0"/>
                <a:cs typeface="Distro"/>
              </a:rPr>
              <a:t>T </a:t>
            </a:r>
            <a:r>
              <a:rPr lang="en-US" sz="1300" dirty="0">
                <a:solidFill>
                  <a:srgbClr val="002060"/>
                </a:solidFill>
                <a:latin typeface="Qlassik Bold" pitchFamily="18" charset="0"/>
                <a:ea typeface="Geared Slab" pitchFamily="2" charset="0"/>
                <a:cs typeface="Distro"/>
              </a:rPr>
              <a:t>-Shirt Size: </a:t>
            </a:r>
            <a:r>
              <a:rPr lang="en-US" sz="1300" dirty="0">
                <a:solidFill>
                  <a:srgbClr val="002060"/>
                </a:solidFill>
                <a:latin typeface="Qlassik Bold" pitchFamily="18" charset="0"/>
                <a:ea typeface="Geared Slab" pitchFamily="2" charset="0"/>
                <a:cs typeface="Distro"/>
                <a:sym typeface="Wingdings"/>
              </a:rPr>
              <a:t>YS  YM   YL AS  AM AL   AXL  </a:t>
            </a:r>
            <a:endParaRPr lang="en-US" sz="1300" dirty="0" smtClean="0">
              <a:solidFill>
                <a:srgbClr val="002060"/>
              </a:solidFill>
              <a:latin typeface="Qlassik Bold" pitchFamily="18" charset="0"/>
              <a:ea typeface="Geared Slab" pitchFamily="2" charset="0"/>
              <a:cs typeface="Distro"/>
              <a:sym typeface="Wingdings"/>
            </a:endParaRPr>
          </a:p>
          <a:p>
            <a:r>
              <a:rPr lang="en-US" sz="1300" dirty="0" smtClean="0">
                <a:solidFill>
                  <a:srgbClr val="002060"/>
                </a:solidFill>
                <a:latin typeface="Qlassik Bold" pitchFamily="18" charset="0"/>
                <a:ea typeface="Geared Slab" pitchFamily="2" charset="0"/>
                <a:cs typeface="Distro"/>
                <a:sym typeface="Wingdings"/>
              </a:rPr>
              <a:t> </a:t>
            </a:r>
            <a:r>
              <a:rPr lang="en-US" sz="1300" dirty="0">
                <a:solidFill>
                  <a:srgbClr val="002060"/>
                </a:solidFill>
                <a:latin typeface="Qlassik Bold" pitchFamily="18" charset="0"/>
                <a:ea typeface="Geared Slab" pitchFamily="2" charset="0"/>
                <a:cs typeface="Distro"/>
                <a:sym typeface="Wingdings"/>
              </a:rPr>
              <a:t>Please order an additional t-shirt for my daughter at $10</a:t>
            </a:r>
          </a:p>
          <a:p>
            <a:r>
              <a:rPr lang="en-US" sz="1300" dirty="0" smtClean="0">
                <a:solidFill>
                  <a:srgbClr val="002060"/>
                </a:solidFill>
                <a:latin typeface="Qlassik Bold" pitchFamily="18" charset="0"/>
                <a:ea typeface="Geared Slab" pitchFamily="2" charset="0"/>
                <a:cs typeface="Distro"/>
                <a:sym typeface="Wingdings"/>
              </a:rPr>
              <a:t> </a:t>
            </a:r>
            <a:r>
              <a:rPr lang="en-US" sz="1300" dirty="0">
                <a:solidFill>
                  <a:srgbClr val="002060"/>
                </a:solidFill>
                <a:latin typeface="Qlassik Bold" pitchFamily="18" charset="0"/>
                <a:ea typeface="Geared Slab" pitchFamily="2" charset="0"/>
                <a:cs typeface="Distro"/>
                <a:sym typeface="Wingdings"/>
              </a:rPr>
              <a:t>Contact me about volunteer opportunities in preparation or during the camp. </a:t>
            </a:r>
            <a:endParaRPr lang="en-US" sz="1300" dirty="0">
              <a:solidFill>
                <a:srgbClr val="002060"/>
              </a:solidFill>
              <a:latin typeface="Qlassik Bold" pitchFamily="18" charset="0"/>
              <a:ea typeface="Geared Slab" pitchFamily="2" charset="0"/>
              <a:cs typeface="Distro"/>
            </a:endParaRPr>
          </a:p>
        </p:txBody>
      </p:sp>
      <p:sp>
        <p:nvSpPr>
          <p:cNvPr id="16" name="TextBox 15"/>
          <p:cNvSpPr txBox="1"/>
          <p:nvPr/>
        </p:nvSpPr>
        <p:spPr>
          <a:xfrm>
            <a:off x="-174102" y="5287524"/>
            <a:ext cx="3508972" cy="443689"/>
          </a:xfrm>
          <a:prstGeom prst="rect">
            <a:avLst/>
          </a:prstGeom>
          <a:noFill/>
        </p:spPr>
        <p:txBody>
          <a:bodyPr wrap="square" lIns="73639" tIns="36819" rIns="73639" bIns="36819" rtlCol="0">
            <a:spAutoFit/>
          </a:bodyPr>
          <a:lstStyle/>
          <a:p>
            <a:pPr algn="ctr"/>
            <a:r>
              <a:rPr lang="en-US" sz="2400" b="1" dirty="0" smtClean="0">
                <a:solidFill>
                  <a:srgbClr val="F20093"/>
                </a:solidFill>
                <a:effectLst>
                  <a:outerShdw blurRad="50800" dist="38100" dir="2700000" algn="tl" rotWithShape="0">
                    <a:prstClr val="black">
                      <a:alpha val="40000"/>
                    </a:prstClr>
                  </a:outerShdw>
                </a:effectLst>
                <a:latin typeface="Distro Bev" panose="02000603020000020003" pitchFamily="2" charset="0"/>
              </a:rPr>
              <a:t>CAMP PACKING LIST</a:t>
            </a:r>
            <a:endParaRPr lang="en-US" sz="2400" b="1" dirty="0">
              <a:solidFill>
                <a:srgbClr val="F20093"/>
              </a:solidFill>
              <a:effectLst>
                <a:outerShdw blurRad="50800" dist="38100" dir="2700000" algn="tl" rotWithShape="0">
                  <a:prstClr val="black">
                    <a:alpha val="40000"/>
                  </a:prstClr>
                </a:outerShdw>
              </a:effectLst>
              <a:latin typeface="Distro Bev" panose="02000603020000020003" pitchFamily="2" charset="0"/>
            </a:endParaRPr>
          </a:p>
        </p:txBody>
      </p:sp>
      <p:sp>
        <p:nvSpPr>
          <p:cNvPr id="17" name="TextBox 16"/>
          <p:cNvSpPr txBox="1"/>
          <p:nvPr/>
        </p:nvSpPr>
        <p:spPr>
          <a:xfrm>
            <a:off x="382419" y="5776028"/>
            <a:ext cx="2813486" cy="2382681"/>
          </a:xfrm>
          <a:prstGeom prst="rect">
            <a:avLst/>
          </a:prstGeom>
          <a:noFill/>
        </p:spPr>
        <p:txBody>
          <a:bodyPr wrap="square" lIns="73639" tIns="36819" rIns="73639" bIns="36819" rtlCol="0">
            <a:spAutoFit/>
          </a:bodyPr>
          <a:lstStyle/>
          <a:p>
            <a:r>
              <a:rPr lang="en-US" sz="1000" dirty="0">
                <a:latin typeface="Qlassik Bold" pitchFamily="18" charset="0"/>
                <a:ea typeface="Geared Slab" pitchFamily="2" charset="0"/>
                <a:cs typeface="Distro"/>
              </a:rPr>
              <a:t>___ Shorts enough for each day  </a:t>
            </a:r>
          </a:p>
          <a:p>
            <a:r>
              <a:rPr lang="en-US" sz="1000" dirty="0">
                <a:latin typeface="Qlassik Bold" pitchFamily="18" charset="0"/>
                <a:ea typeface="Geared Slab" pitchFamily="2" charset="0"/>
                <a:cs typeface="Distro"/>
              </a:rPr>
              <a:t>___ Shirts enough for each day  ___ 2 pairs of jeans </a:t>
            </a:r>
          </a:p>
          <a:p>
            <a:r>
              <a:rPr lang="en-US" sz="1000" dirty="0">
                <a:latin typeface="Qlassik Bold" pitchFamily="18" charset="0"/>
                <a:ea typeface="Geared Slab" pitchFamily="2" charset="0"/>
                <a:cs typeface="Distro"/>
              </a:rPr>
              <a:t>___ 1 raincoat with hat or hood</a:t>
            </a:r>
          </a:p>
          <a:p>
            <a:r>
              <a:rPr lang="en-US" sz="1000" dirty="0">
                <a:latin typeface="Qlassik Bold" pitchFamily="18" charset="0"/>
                <a:ea typeface="Geared Slab" pitchFamily="2" charset="0"/>
                <a:cs typeface="Distro"/>
              </a:rPr>
              <a:t>___ 1-2 sweatshirts, sweaters or jackets</a:t>
            </a:r>
          </a:p>
          <a:p>
            <a:r>
              <a:rPr lang="en-US" sz="1000" dirty="0">
                <a:latin typeface="Qlassik Bold" pitchFamily="18" charset="0"/>
                <a:ea typeface="Geared Slab" pitchFamily="2" charset="0"/>
                <a:cs typeface="Distro"/>
              </a:rPr>
              <a:t>___ Underwear and socks   ___ Flip flops or sandals </a:t>
            </a:r>
          </a:p>
          <a:p>
            <a:r>
              <a:rPr lang="en-US" sz="1000" dirty="0">
                <a:latin typeface="Qlassik Bold" pitchFamily="18" charset="0"/>
                <a:ea typeface="Geared Slab" pitchFamily="2" charset="0"/>
                <a:cs typeface="Distro"/>
              </a:rPr>
              <a:t>___ Bathing suits </a:t>
            </a:r>
            <a:r>
              <a:rPr lang="en-US" sz="800" dirty="0">
                <a:latin typeface="Qlassik Bold" pitchFamily="18" charset="0"/>
                <a:ea typeface="Geared Slab" pitchFamily="2" charset="0"/>
                <a:cs typeface="Distro"/>
              </a:rPr>
              <a:t>(</a:t>
            </a:r>
            <a:r>
              <a:rPr lang="en-US" sz="900" dirty="0">
                <a:latin typeface="Qlassik Bold" pitchFamily="18" charset="0"/>
                <a:ea typeface="Geared Slab" pitchFamily="2" charset="0"/>
                <a:cs typeface="Distro"/>
              </a:rPr>
              <a:t>one-piece suits or </a:t>
            </a:r>
            <a:r>
              <a:rPr lang="en-US" sz="900" dirty="0" err="1">
                <a:latin typeface="Qlassik Bold" pitchFamily="18" charset="0"/>
                <a:ea typeface="Geared Slab" pitchFamily="2" charset="0"/>
                <a:cs typeface="Distro"/>
              </a:rPr>
              <a:t>tankini’s</a:t>
            </a:r>
            <a:r>
              <a:rPr lang="en-US" sz="900" dirty="0">
                <a:latin typeface="Qlassik Bold" pitchFamily="18" charset="0"/>
                <a:ea typeface="Geared Slab" pitchFamily="2" charset="0"/>
                <a:cs typeface="Distro"/>
              </a:rPr>
              <a:t> )</a:t>
            </a:r>
          </a:p>
          <a:p>
            <a:r>
              <a:rPr lang="en-US" sz="1000" dirty="0">
                <a:latin typeface="Qlassik Bold" pitchFamily="18" charset="0"/>
                <a:ea typeface="Geared Slab" pitchFamily="2" charset="0"/>
                <a:cs typeface="Distro"/>
              </a:rPr>
              <a:t>___ 2 nice outfits for Mass </a:t>
            </a:r>
          </a:p>
          <a:p>
            <a:r>
              <a:rPr lang="en-US" sz="1000" dirty="0">
                <a:latin typeface="Qlassik Bold" pitchFamily="18" charset="0"/>
                <a:ea typeface="Geared Slab" pitchFamily="2" charset="0"/>
                <a:cs typeface="Distro"/>
              </a:rPr>
              <a:t>___ Tennis shoes for playing </a:t>
            </a:r>
            <a:r>
              <a:rPr lang="en-US" sz="1000" dirty="0" smtClean="0">
                <a:latin typeface="Qlassik Bold" pitchFamily="18" charset="0"/>
                <a:ea typeface="Geared Slab" pitchFamily="2" charset="0"/>
                <a:cs typeface="Distro"/>
              </a:rPr>
              <a:t>sports</a:t>
            </a:r>
          </a:p>
          <a:p>
            <a:r>
              <a:rPr lang="en-US" sz="1000" dirty="0" smtClean="0">
                <a:latin typeface="Qlassik Bold" pitchFamily="18" charset="0"/>
                <a:ea typeface="Geared Slab" pitchFamily="2" charset="0"/>
                <a:cs typeface="Distro"/>
              </a:rPr>
              <a:t>___ </a:t>
            </a:r>
            <a:r>
              <a:rPr lang="en-US" sz="1000" dirty="0">
                <a:latin typeface="Qlassik Bold" pitchFamily="18" charset="0"/>
                <a:ea typeface="Geared Slab" pitchFamily="2" charset="0"/>
                <a:cs typeface="Distro"/>
              </a:rPr>
              <a:t>Water shoes  ___ Shoes for hiking</a:t>
            </a:r>
          </a:p>
          <a:p>
            <a:r>
              <a:rPr lang="en-US" sz="1000" dirty="0">
                <a:latin typeface="Qlassik Bold" pitchFamily="18" charset="0"/>
                <a:ea typeface="Geared Slab" pitchFamily="2" charset="0"/>
                <a:cs typeface="Distro"/>
              </a:rPr>
              <a:t>___ Soap and shampoo, hairbrush</a:t>
            </a:r>
          </a:p>
          <a:p>
            <a:r>
              <a:rPr lang="en-US" sz="1000" dirty="0">
                <a:latin typeface="Qlassik Bold" pitchFamily="18" charset="0"/>
                <a:ea typeface="Geared Slab" pitchFamily="2" charset="0"/>
                <a:cs typeface="Distro"/>
              </a:rPr>
              <a:t>___ Toothbrush and toothpaste  ___ Pajamas</a:t>
            </a:r>
          </a:p>
          <a:p>
            <a:r>
              <a:rPr lang="en-US" sz="1000" dirty="0">
                <a:latin typeface="Qlassik Bold" pitchFamily="18" charset="0"/>
                <a:ea typeface="Geared Slab" pitchFamily="2" charset="0"/>
                <a:cs typeface="Distro"/>
              </a:rPr>
              <a:t>___ Sunscreen  and Bug repellant  ___ Hat</a:t>
            </a:r>
          </a:p>
          <a:p>
            <a:r>
              <a:rPr lang="en-US" sz="1000" dirty="0">
                <a:latin typeface="Qlassik Bold" pitchFamily="18" charset="0"/>
                <a:ea typeface="Geared Slab" pitchFamily="2" charset="0"/>
                <a:cs typeface="Distro"/>
              </a:rPr>
              <a:t>___ Pillow and sleeping bag ___ Laundry bag</a:t>
            </a:r>
          </a:p>
          <a:p>
            <a:r>
              <a:rPr lang="en-US" sz="1000" dirty="0">
                <a:latin typeface="Qlassik Bold" pitchFamily="18" charset="0"/>
                <a:ea typeface="Geared Slab" pitchFamily="2" charset="0"/>
                <a:cs typeface="Distro"/>
              </a:rPr>
              <a:t>___ 2-3 Towels and washcloths </a:t>
            </a:r>
          </a:p>
          <a:p>
            <a:r>
              <a:rPr lang="en-US" sz="1000" dirty="0">
                <a:latin typeface="Qlassik Bold" pitchFamily="18" charset="0"/>
                <a:ea typeface="Geared Slab" pitchFamily="2" charset="0"/>
                <a:cs typeface="Distro"/>
              </a:rPr>
              <a:t>___ Bible, rosary, </a:t>
            </a:r>
          </a:p>
        </p:txBody>
      </p:sp>
      <p:sp>
        <p:nvSpPr>
          <p:cNvPr id="20" name="Rectangle 19"/>
          <p:cNvSpPr/>
          <p:nvPr/>
        </p:nvSpPr>
        <p:spPr>
          <a:xfrm>
            <a:off x="-7214421" y="5171570"/>
            <a:ext cx="194573" cy="221359"/>
          </a:xfrm>
          <a:prstGeom prst="rect">
            <a:avLst/>
          </a:prstGeom>
        </p:spPr>
        <p:txBody>
          <a:bodyPr wrap="none" lIns="82058" tIns="41029" rIns="82058" bIns="41029">
            <a:spAutoFit/>
          </a:bodyPr>
          <a:lstStyle/>
          <a:p>
            <a:pPr lvl="0"/>
            <a:r>
              <a:rPr lang="en-US" sz="900" dirty="0">
                <a:latin typeface="Qlassik Bold" pitchFamily="18" charset="0"/>
                <a:ea typeface="Geared Slab" pitchFamily="2" charset="0"/>
                <a:cs typeface="Distro"/>
              </a:rPr>
              <a:t> </a:t>
            </a:r>
          </a:p>
        </p:txBody>
      </p:sp>
      <p:sp>
        <p:nvSpPr>
          <p:cNvPr id="21" name="TextBox 20"/>
          <p:cNvSpPr txBox="1"/>
          <p:nvPr/>
        </p:nvSpPr>
        <p:spPr>
          <a:xfrm>
            <a:off x="3016007" y="568528"/>
            <a:ext cx="4036215" cy="1182353"/>
          </a:xfrm>
          <a:prstGeom prst="rect">
            <a:avLst/>
          </a:prstGeom>
          <a:noFill/>
        </p:spPr>
        <p:txBody>
          <a:bodyPr wrap="square" lIns="73639" tIns="36819" rIns="73639" bIns="36819" rtlCol="0">
            <a:spAutoFit/>
          </a:bodyPr>
          <a:lstStyle/>
          <a:p>
            <a:pPr algn="ctr"/>
            <a:r>
              <a:rPr lang="en-US" sz="3600" b="1" dirty="0" smtClean="0">
                <a:solidFill>
                  <a:schemeClr val="accent5"/>
                </a:solidFill>
                <a:effectLst>
                  <a:outerShdw blurRad="50800" dist="38100" dir="2700000" algn="tl" rotWithShape="0">
                    <a:prstClr val="black">
                      <a:alpha val="40000"/>
                    </a:prstClr>
                  </a:outerShdw>
                </a:effectLst>
                <a:latin typeface="Distro Bev" panose="02000603020000020003" pitchFamily="2" charset="0"/>
              </a:rPr>
              <a:t>REGISTRATION FORM</a:t>
            </a:r>
            <a:endParaRPr lang="en-US" sz="3600" b="1" dirty="0">
              <a:solidFill>
                <a:schemeClr val="accent5"/>
              </a:solidFill>
              <a:effectLst>
                <a:outerShdw blurRad="50800" dist="38100" dir="2700000" algn="tl" rotWithShape="0">
                  <a:prstClr val="black">
                    <a:alpha val="40000"/>
                  </a:prstClr>
                </a:outerShdw>
              </a:effectLst>
              <a:latin typeface="Distro Bev" panose="02000603020000020003" pitchFamily="2" charset="0"/>
            </a:endParaRPr>
          </a:p>
        </p:txBody>
      </p:sp>
      <p:pic>
        <p:nvPicPr>
          <p:cNvPr id="22" name="Picture 2" descr="C:\Users\Nadine McMillan\Downloads\ECYD_LOGO_blues A.png"/>
          <p:cNvPicPr>
            <a:picLocks noChangeAspect="1" noChangeArrowheads="1"/>
          </p:cNvPicPr>
          <p:nvPr/>
        </p:nvPicPr>
        <p:blipFill>
          <a:blip r:embed="rId3"/>
          <a:srcRect/>
          <a:stretch>
            <a:fillRect/>
          </a:stretch>
        </p:blipFill>
        <p:spPr bwMode="auto">
          <a:xfrm rot="1279224">
            <a:off x="2955616" y="9101142"/>
            <a:ext cx="632978" cy="274308"/>
          </a:xfrm>
          <a:prstGeom prst="rect">
            <a:avLst/>
          </a:prstGeom>
          <a:noFill/>
        </p:spPr>
      </p:pic>
      <p:sp>
        <p:nvSpPr>
          <p:cNvPr id="23" name="TextBox 22"/>
          <p:cNvSpPr txBox="1"/>
          <p:nvPr/>
        </p:nvSpPr>
        <p:spPr>
          <a:xfrm rot="1150574">
            <a:off x="2860221" y="8855173"/>
            <a:ext cx="949299" cy="261610"/>
          </a:xfrm>
          <a:prstGeom prst="rect">
            <a:avLst/>
          </a:prstGeom>
          <a:noFill/>
        </p:spPr>
        <p:txBody>
          <a:bodyPr wrap="none" rtlCol="0">
            <a:spAutoFit/>
          </a:bodyPr>
          <a:lstStyle/>
          <a:p>
            <a:r>
              <a:rPr lang="en-US" sz="1100" b="1" dirty="0" smtClean="0">
                <a:solidFill>
                  <a:schemeClr val="tx2"/>
                </a:solidFill>
                <a:latin typeface="Distro" panose="02000603020000020003" pitchFamily="2" charset="0"/>
              </a:rPr>
              <a:t>powered  by</a:t>
            </a:r>
            <a:endParaRPr lang="en-US" sz="1100" b="1" dirty="0">
              <a:solidFill>
                <a:schemeClr val="tx2"/>
              </a:solidFill>
              <a:latin typeface="Distro" panose="02000603020000020003" pitchFamily="2" charset="0"/>
            </a:endParaRPr>
          </a:p>
        </p:txBody>
      </p:sp>
    </p:spTree>
  </p:cSld>
  <p:clrMapOvr>
    <a:masterClrMapping/>
  </p:clrMapOvr>
</p:sld>
</file>

<file path=ppt/theme/theme1.xml><?xml version="1.0" encoding="utf-8"?>
<a:theme xmlns:a="http://schemas.openxmlformats.org/drawingml/2006/main" name="Office Theme">
  <a:themeElements>
    <a:clrScheme name="Focus">
      <a:dk1>
        <a:sysClr val="windowText" lastClr="000000"/>
      </a:dk1>
      <a:lt1>
        <a:sysClr val="window" lastClr="FFFFFF"/>
      </a:lt1>
      <a:dk2>
        <a:srgbClr val="0064E2"/>
      </a:dk2>
      <a:lt2>
        <a:srgbClr val="B5D2F5"/>
      </a:lt2>
      <a:accent1>
        <a:srgbClr val="FFB91D"/>
      </a:accent1>
      <a:accent2>
        <a:srgbClr val="F97817"/>
      </a:accent2>
      <a:accent3>
        <a:srgbClr val="6DE304"/>
      </a:accent3>
      <a:accent4>
        <a:srgbClr val="FF0000"/>
      </a:accent4>
      <a:accent5>
        <a:srgbClr val="732BEA"/>
      </a:accent5>
      <a:accent6>
        <a:srgbClr val="C913AD"/>
      </a:accent6>
      <a:hlink>
        <a:srgbClr val="FFE400"/>
      </a:hlink>
      <a:folHlink>
        <a:srgbClr val="A3EC6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2283</TotalTime>
  <Words>690</Words>
  <Application>Microsoft Office PowerPoint</Application>
  <PresentationFormat>Custom</PresentationFormat>
  <Paragraphs>76</Paragraphs>
  <Slides>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vt:i4>
      </vt:variant>
    </vt:vector>
  </HeadingPairs>
  <TitlesOfParts>
    <vt:vector size="13" baseType="lpstr">
      <vt:lpstr>Arial</vt:lpstr>
      <vt:lpstr>Calibri</vt:lpstr>
      <vt:lpstr>Distro</vt:lpstr>
      <vt:lpstr>Distro Bev</vt:lpstr>
      <vt:lpstr>Geared Slab</vt:lpstr>
      <vt:lpstr>Qlassik Bold</vt:lpstr>
      <vt:lpstr>Qlassik Medium</vt:lpstr>
      <vt:lpstr>Wingdings</vt:lpstr>
      <vt:lpstr>Office Theme</vt:lpstr>
      <vt:lpstr>PowerPoint Presentation</vt:lpstr>
      <vt:lpstr>PowerPoint Presentation</vt:lpstr>
      <vt:lpstr>PowerPoint Presentation</vt:lpstr>
      <vt:lpstr>PowerPoint Presentation</vt:lpstr>
    </vt:vector>
  </TitlesOfParts>
  <Company>Celestial Designs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Office 2004 Test Drive User</dc:creator>
  <cp:lastModifiedBy>Nadine McMillan</cp:lastModifiedBy>
  <cp:revision>31</cp:revision>
  <dcterms:created xsi:type="dcterms:W3CDTF">2012-10-26T19:18:18Z</dcterms:created>
  <dcterms:modified xsi:type="dcterms:W3CDTF">2017-02-08T17:59:21Z</dcterms:modified>
</cp:coreProperties>
</file>