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60" r:id="rId3"/>
    <p:sldId id="261" r:id="rId4"/>
    <p:sldId id="262" r:id="rId5"/>
  </p:sldIdLst>
  <p:sldSz cx="6858000" cy="9144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a:srgbClr val="990099"/>
    <a:srgbClr val="9900CC"/>
    <a:srgbClr val="FF5050"/>
    <a:srgbClr val="FF7C8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6381" autoAdjust="0"/>
  </p:normalViewPr>
  <p:slideViewPr>
    <p:cSldViewPr>
      <p:cViewPr>
        <p:scale>
          <a:sx n="70" d="100"/>
          <a:sy n="70" d="100"/>
        </p:scale>
        <p:origin x="-2256" y="-58"/>
      </p:cViewPr>
      <p:guideLst>
        <p:guide orient="horz" pos="288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slide" Target="slides/slide4.xml"/><Relationship Id="rId4" Type="http://schemas.openxmlformats.org/officeDocument/2006/relationships/slide" Target="slides/slide3.xml"/><Relationship Id="rId9"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840568"/>
            <a:ext cx="5829300" cy="1960033"/>
          </a:xfrm>
        </p:spPr>
        <p:txBody>
          <a:bodyPr/>
          <a:lstStyle/>
          <a:p>
            <a:r>
              <a:rPr lang="en-US" smtClean="0"/>
              <a:t>Click to edit Master title style</a:t>
            </a:r>
            <a:endParaRPr lang="en-US"/>
          </a:p>
        </p:txBody>
      </p:sp>
      <p:sp>
        <p:nvSpPr>
          <p:cNvPr id="3" name="Subtitle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8DD9057-E070-4307-BC6E-AEA86CF38579}" type="datetimeFigureOut">
              <a:rPr lang="en-US" smtClean="0"/>
              <a:t>11/20/2015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12E332-4056-4D70-B61A-AD4C153AEB39}" type="slidenum">
              <a:rPr lang="en-US" smtClean="0"/>
              <a:t>‹#›</a:t>
            </a:fld>
            <a:endParaRPr lang="en-US"/>
          </a:p>
        </p:txBody>
      </p:sp>
    </p:spTree>
    <p:extLst>
      <p:ext uri="{BB962C8B-B14F-4D97-AF65-F5344CB8AC3E}">
        <p14:creationId xmlns:p14="http://schemas.microsoft.com/office/powerpoint/2010/main" val="7556938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8DD9057-E070-4307-BC6E-AEA86CF38579}" type="datetimeFigureOut">
              <a:rPr lang="en-US" smtClean="0"/>
              <a:t>11/20/2015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12E332-4056-4D70-B61A-AD4C153AEB39}" type="slidenum">
              <a:rPr lang="en-US" smtClean="0"/>
              <a:t>‹#›</a:t>
            </a:fld>
            <a:endParaRPr lang="en-US"/>
          </a:p>
        </p:txBody>
      </p:sp>
    </p:spTree>
    <p:extLst>
      <p:ext uri="{BB962C8B-B14F-4D97-AF65-F5344CB8AC3E}">
        <p14:creationId xmlns:p14="http://schemas.microsoft.com/office/powerpoint/2010/main" val="25012064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729037" y="488951"/>
            <a:ext cx="1157288" cy="10401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57175" y="488951"/>
            <a:ext cx="3357563" cy="10401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8DD9057-E070-4307-BC6E-AEA86CF38579}" type="datetimeFigureOut">
              <a:rPr lang="en-US" smtClean="0"/>
              <a:t>11/20/2015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12E332-4056-4D70-B61A-AD4C153AEB39}" type="slidenum">
              <a:rPr lang="en-US" smtClean="0"/>
              <a:t>‹#›</a:t>
            </a:fld>
            <a:endParaRPr lang="en-US"/>
          </a:p>
        </p:txBody>
      </p:sp>
    </p:spTree>
    <p:extLst>
      <p:ext uri="{BB962C8B-B14F-4D97-AF65-F5344CB8AC3E}">
        <p14:creationId xmlns:p14="http://schemas.microsoft.com/office/powerpoint/2010/main" val="32740276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8DD9057-E070-4307-BC6E-AEA86CF38579}" type="datetimeFigureOut">
              <a:rPr lang="en-US" smtClean="0"/>
              <a:t>11/20/2015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12E332-4056-4D70-B61A-AD4C153AEB39}" type="slidenum">
              <a:rPr lang="en-US" smtClean="0"/>
              <a:t>‹#›</a:t>
            </a:fld>
            <a:endParaRPr lang="en-US"/>
          </a:p>
        </p:txBody>
      </p:sp>
    </p:spTree>
    <p:extLst>
      <p:ext uri="{BB962C8B-B14F-4D97-AF65-F5344CB8AC3E}">
        <p14:creationId xmlns:p14="http://schemas.microsoft.com/office/powerpoint/2010/main" val="18390323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5875867"/>
            <a:ext cx="5829300" cy="18161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541735" y="3875618"/>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8DD9057-E070-4307-BC6E-AEA86CF38579}" type="datetimeFigureOut">
              <a:rPr lang="en-US" smtClean="0"/>
              <a:t>11/20/2015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12E332-4056-4D70-B61A-AD4C153AEB39}" type="slidenum">
              <a:rPr lang="en-US" smtClean="0"/>
              <a:t>‹#›</a:t>
            </a:fld>
            <a:endParaRPr lang="en-US"/>
          </a:p>
        </p:txBody>
      </p:sp>
    </p:spTree>
    <p:extLst>
      <p:ext uri="{BB962C8B-B14F-4D97-AF65-F5344CB8AC3E}">
        <p14:creationId xmlns:p14="http://schemas.microsoft.com/office/powerpoint/2010/main" val="31345237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57175" y="2844800"/>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628900" y="2844800"/>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8DD9057-E070-4307-BC6E-AEA86CF38579}" type="datetimeFigureOut">
              <a:rPr lang="en-US" smtClean="0"/>
              <a:t>11/20/2015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12E332-4056-4D70-B61A-AD4C153AEB39}" type="slidenum">
              <a:rPr lang="en-US" smtClean="0"/>
              <a:t>‹#›</a:t>
            </a:fld>
            <a:endParaRPr lang="en-US"/>
          </a:p>
        </p:txBody>
      </p:sp>
    </p:spTree>
    <p:extLst>
      <p:ext uri="{BB962C8B-B14F-4D97-AF65-F5344CB8AC3E}">
        <p14:creationId xmlns:p14="http://schemas.microsoft.com/office/powerpoint/2010/main" val="23835774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6184"/>
            <a:ext cx="6172200" cy="1524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42900"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42900"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483769"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483769"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8DD9057-E070-4307-BC6E-AEA86CF38579}" type="datetimeFigureOut">
              <a:rPr lang="en-US" smtClean="0"/>
              <a:t>11/20/2015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112E332-4056-4D70-B61A-AD4C153AEB39}" type="slidenum">
              <a:rPr lang="en-US" smtClean="0"/>
              <a:t>‹#›</a:t>
            </a:fld>
            <a:endParaRPr lang="en-US"/>
          </a:p>
        </p:txBody>
      </p:sp>
    </p:spTree>
    <p:extLst>
      <p:ext uri="{BB962C8B-B14F-4D97-AF65-F5344CB8AC3E}">
        <p14:creationId xmlns:p14="http://schemas.microsoft.com/office/powerpoint/2010/main" val="7502420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8DD9057-E070-4307-BC6E-AEA86CF38579}" type="datetimeFigureOut">
              <a:rPr lang="en-US" smtClean="0"/>
              <a:t>11/20/2015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12E332-4056-4D70-B61A-AD4C153AEB39}" type="slidenum">
              <a:rPr lang="en-US" smtClean="0"/>
              <a:t>‹#›</a:t>
            </a:fld>
            <a:endParaRPr lang="en-US"/>
          </a:p>
        </p:txBody>
      </p:sp>
    </p:spTree>
    <p:extLst>
      <p:ext uri="{BB962C8B-B14F-4D97-AF65-F5344CB8AC3E}">
        <p14:creationId xmlns:p14="http://schemas.microsoft.com/office/powerpoint/2010/main" val="22013073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DD9057-E070-4307-BC6E-AEA86CF38579}" type="datetimeFigureOut">
              <a:rPr lang="en-US" smtClean="0"/>
              <a:t>11/20/2015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12E332-4056-4D70-B61A-AD4C153AEB39}" type="slidenum">
              <a:rPr lang="en-US" smtClean="0"/>
              <a:t>‹#›</a:t>
            </a:fld>
            <a:endParaRPr lang="en-US"/>
          </a:p>
        </p:txBody>
      </p:sp>
    </p:spTree>
    <p:extLst>
      <p:ext uri="{BB962C8B-B14F-4D97-AF65-F5344CB8AC3E}">
        <p14:creationId xmlns:p14="http://schemas.microsoft.com/office/powerpoint/2010/main" val="26404322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4067"/>
            <a:ext cx="2256235" cy="15494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2681287" y="364067"/>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42900" y="1913467"/>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8DD9057-E070-4307-BC6E-AEA86CF38579}" type="datetimeFigureOut">
              <a:rPr lang="en-US" smtClean="0"/>
              <a:t>11/20/2015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12E332-4056-4D70-B61A-AD4C153AEB39}" type="slidenum">
              <a:rPr lang="en-US" smtClean="0"/>
              <a:t>‹#›</a:t>
            </a:fld>
            <a:endParaRPr lang="en-US"/>
          </a:p>
        </p:txBody>
      </p:sp>
    </p:spTree>
    <p:extLst>
      <p:ext uri="{BB962C8B-B14F-4D97-AF65-F5344CB8AC3E}">
        <p14:creationId xmlns:p14="http://schemas.microsoft.com/office/powerpoint/2010/main" val="5291739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6400800"/>
            <a:ext cx="4114800" cy="755651"/>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344216" y="81703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344216" y="7156451"/>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8DD9057-E070-4307-BC6E-AEA86CF38579}" type="datetimeFigureOut">
              <a:rPr lang="en-US" smtClean="0"/>
              <a:t>11/20/2015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12E332-4056-4D70-B61A-AD4C153AEB39}" type="slidenum">
              <a:rPr lang="en-US" smtClean="0"/>
              <a:t>‹#›</a:t>
            </a:fld>
            <a:endParaRPr lang="en-US"/>
          </a:p>
        </p:txBody>
      </p:sp>
    </p:spTree>
    <p:extLst>
      <p:ext uri="{BB962C8B-B14F-4D97-AF65-F5344CB8AC3E}">
        <p14:creationId xmlns:p14="http://schemas.microsoft.com/office/powerpoint/2010/main" val="36734559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366184"/>
            <a:ext cx="6172200" cy="1524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42900" y="2133601"/>
            <a:ext cx="6172200" cy="603461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42900" y="8475134"/>
            <a:ext cx="1600200" cy="486833"/>
          </a:xfrm>
          <a:prstGeom prst="rect">
            <a:avLst/>
          </a:prstGeom>
        </p:spPr>
        <p:txBody>
          <a:bodyPr vert="horz" lIns="91440" tIns="45720" rIns="91440" bIns="45720" rtlCol="0" anchor="ctr"/>
          <a:lstStyle>
            <a:lvl1pPr algn="l">
              <a:defRPr sz="1200">
                <a:solidFill>
                  <a:schemeClr val="tx1">
                    <a:tint val="75000"/>
                  </a:schemeClr>
                </a:solidFill>
              </a:defRPr>
            </a:lvl1pPr>
          </a:lstStyle>
          <a:p>
            <a:fld id="{78DD9057-E070-4307-BC6E-AEA86CF38579}" type="datetimeFigureOut">
              <a:rPr lang="en-US" smtClean="0"/>
              <a:t>11/20/2015</a:t>
            </a:fld>
            <a:endParaRPr lang="en-US"/>
          </a:p>
        </p:txBody>
      </p:sp>
      <p:sp>
        <p:nvSpPr>
          <p:cNvPr id="5" name="Footer Placeholder 4"/>
          <p:cNvSpPr>
            <a:spLocks noGrp="1"/>
          </p:cNvSpPr>
          <p:nvPr>
            <p:ph type="ftr" sz="quarter" idx="3"/>
          </p:nvPr>
        </p:nvSpPr>
        <p:spPr>
          <a:xfrm>
            <a:off x="2343150" y="8475134"/>
            <a:ext cx="2171700" cy="48683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914900" y="8475134"/>
            <a:ext cx="1600200" cy="486833"/>
          </a:xfrm>
          <a:prstGeom prst="rect">
            <a:avLst/>
          </a:prstGeom>
        </p:spPr>
        <p:txBody>
          <a:bodyPr vert="horz" lIns="91440" tIns="45720" rIns="91440" bIns="45720" rtlCol="0" anchor="ctr"/>
          <a:lstStyle>
            <a:lvl1pPr algn="r">
              <a:defRPr sz="1200">
                <a:solidFill>
                  <a:schemeClr val="tx1">
                    <a:tint val="75000"/>
                  </a:schemeClr>
                </a:solidFill>
              </a:defRPr>
            </a:lvl1pPr>
          </a:lstStyle>
          <a:p>
            <a:fld id="{E112E332-4056-4D70-B61A-AD4C153AEB39}" type="slidenum">
              <a:rPr lang="en-US" smtClean="0"/>
              <a:t>‹#›</a:t>
            </a:fld>
            <a:endParaRPr lang="en-US"/>
          </a:p>
        </p:txBody>
      </p:sp>
    </p:spTree>
    <p:extLst>
      <p:ext uri="{BB962C8B-B14F-4D97-AF65-F5344CB8AC3E}">
        <p14:creationId xmlns:p14="http://schemas.microsoft.com/office/powerpoint/2010/main" val="33975656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www.websiteofcamplocation.com/" TargetMode="External"/><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www.challengeclubs.com/" TargetMode="External"/><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hyperlink" Target="mailto:Email@email.org" TargetMode="Externa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6858000" cy="9144000"/>
          </a:xfrm>
          <a:prstGeom prst="rect">
            <a:avLst/>
          </a:prstGeom>
        </p:spPr>
      </p:pic>
      <p:sp>
        <p:nvSpPr>
          <p:cNvPr id="4" name="TextBox 3"/>
          <p:cNvSpPr txBox="1"/>
          <p:nvPr/>
        </p:nvSpPr>
        <p:spPr>
          <a:xfrm rot="21392128">
            <a:off x="1524000" y="2843422"/>
            <a:ext cx="3582900" cy="584775"/>
          </a:xfrm>
          <a:prstGeom prst="rect">
            <a:avLst/>
          </a:prstGeom>
          <a:noFill/>
        </p:spPr>
        <p:txBody>
          <a:bodyPr wrap="square" rtlCol="0">
            <a:spAutoFit/>
          </a:bodyPr>
          <a:lstStyle/>
          <a:p>
            <a:pPr algn="ctr"/>
            <a:r>
              <a:rPr lang="en-US" sz="1600" dirty="0" smtClean="0">
                <a:solidFill>
                  <a:srgbClr val="7030A0"/>
                </a:solidFill>
                <a:latin typeface="Colleged" pitchFamily="66" charset="0"/>
                <a:cs typeface="Distro"/>
              </a:rPr>
              <a:t>your CITY , STATE</a:t>
            </a:r>
          </a:p>
          <a:p>
            <a:pPr algn="ctr"/>
            <a:r>
              <a:rPr lang="en-US" sz="1600" dirty="0" smtClean="0">
                <a:solidFill>
                  <a:srgbClr val="7030A0"/>
                </a:solidFill>
                <a:latin typeface="Colleged" pitchFamily="66" charset="0"/>
                <a:cs typeface="Distro"/>
              </a:rPr>
              <a:t>LOCATION OF </a:t>
            </a:r>
            <a:r>
              <a:rPr lang="en-US" sz="1600" dirty="0" err="1" smtClean="0">
                <a:solidFill>
                  <a:srgbClr val="7030A0"/>
                </a:solidFill>
                <a:latin typeface="Colleged" pitchFamily="66" charset="0"/>
                <a:cs typeface="Distro"/>
              </a:rPr>
              <a:t>yOUR</a:t>
            </a:r>
            <a:r>
              <a:rPr lang="en-US" sz="1600" dirty="0" smtClean="0">
                <a:solidFill>
                  <a:srgbClr val="7030A0"/>
                </a:solidFill>
                <a:latin typeface="Colleged" pitchFamily="66" charset="0"/>
                <a:cs typeface="Distro"/>
              </a:rPr>
              <a:t> CAMP</a:t>
            </a:r>
            <a:endParaRPr lang="en-US" sz="1600" dirty="0">
              <a:solidFill>
                <a:srgbClr val="7030A0"/>
              </a:solidFill>
              <a:latin typeface="Colleged" pitchFamily="66" charset="0"/>
              <a:cs typeface="Distro"/>
            </a:endParaRPr>
          </a:p>
        </p:txBody>
      </p:sp>
      <p:sp>
        <p:nvSpPr>
          <p:cNvPr id="5" name="TextBox 4"/>
          <p:cNvSpPr txBox="1"/>
          <p:nvPr/>
        </p:nvSpPr>
        <p:spPr>
          <a:xfrm rot="21251188">
            <a:off x="175306" y="6422489"/>
            <a:ext cx="2073178" cy="1200329"/>
          </a:xfrm>
          <a:prstGeom prst="rect">
            <a:avLst/>
          </a:prstGeom>
          <a:noFill/>
        </p:spPr>
        <p:txBody>
          <a:bodyPr wrap="square" rtlCol="0">
            <a:spAutoFit/>
          </a:bodyPr>
          <a:lstStyle/>
          <a:p>
            <a:pPr algn="ctr"/>
            <a:r>
              <a:rPr lang="en-US" sz="2400" b="1" dirty="0" err="1" smtClean="0">
                <a:solidFill>
                  <a:srgbClr val="7030A0"/>
                </a:solidFill>
                <a:latin typeface="Colleged" pitchFamily="66" charset="0"/>
                <a:cs typeface="Distro"/>
              </a:rPr>
              <a:t>june</a:t>
            </a:r>
            <a:r>
              <a:rPr lang="en-US" sz="2400" b="1" dirty="0" smtClean="0">
                <a:solidFill>
                  <a:srgbClr val="7030A0"/>
                </a:solidFill>
                <a:latin typeface="Colleged" pitchFamily="66" charset="0"/>
                <a:cs typeface="Distro"/>
              </a:rPr>
              <a:t> 22-</a:t>
            </a:r>
          </a:p>
          <a:p>
            <a:pPr algn="ctr"/>
            <a:r>
              <a:rPr lang="en-US" sz="2400" b="1" dirty="0" err="1" smtClean="0">
                <a:solidFill>
                  <a:srgbClr val="7030A0"/>
                </a:solidFill>
                <a:latin typeface="Colleged" pitchFamily="66" charset="0"/>
                <a:cs typeface="Distro"/>
              </a:rPr>
              <a:t>july</a:t>
            </a:r>
            <a:r>
              <a:rPr lang="en-US" sz="2400" b="1" dirty="0" smtClean="0">
                <a:solidFill>
                  <a:srgbClr val="7030A0"/>
                </a:solidFill>
                <a:latin typeface="Colleged" pitchFamily="66" charset="0"/>
                <a:cs typeface="Distro"/>
              </a:rPr>
              <a:t> 01, 2016</a:t>
            </a:r>
            <a:endParaRPr lang="en-US" sz="2400" b="1" dirty="0">
              <a:solidFill>
                <a:srgbClr val="7030A0"/>
              </a:solidFill>
              <a:latin typeface="Colleged" pitchFamily="66" charset="0"/>
              <a:cs typeface="Distro"/>
            </a:endParaRPr>
          </a:p>
        </p:txBody>
      </p:sp>
      <p:pic>
        <p:nvPicPr>
          <p:cNvPr id="6" name="Picture 2" descr="C:\Users\Nadine McMillan\Downloads\ECYD_LOGO_blues A.png"/>
          <p:cNvPicPr>
            <a:picLocks noChangeAspect="1" noChangeArrowheads="1"/>
          </p:cNvPicPr>
          <p:nvPr/>
        </p:nvPicPr>
        <p:blipFill>
          <a:blip r:embed="rId3"/>
          <a:srcRect/>
          <a:stretch>
            <a:fillRect/>
          </a:stretch>
        </p:blipFill>
        <p:spPr bwMode="auto">
          <a:xfrm>
            <a:off x="5939495" y="2638456"/>
            <a:ext cx="613705" cy="209102"/>
          </a:xfrm>
          <a:prstGeom prst="rect">
            <a:avLst/>
          </a:prstGeom>
          <a:noFill/>
        </p:spPr>
      </p:pic>
      <p:sp>
        <p:nvSpPr>
          <p:cNvPr id="7" name="TextBox 6"/>
          <p:cNvSpPr txBox="1"/>
          <p:nvPr/>
        </p:nvSpPr>
        <p:spPr>
          <a:xfrm>
            <a:off x="5638801" y="2438400"/>
            <a:ext cx="1066800" cy="400110"/>
          </a:xfrm>
          <a:prstGeom prst="rect">
            <a:avLst/>
          </a:prstGeom>
          <a:noFill/>
        </p:spPr>
        <p:txBody>
          <a:bodyPr wrap="square" rtlCol="0">
            <a:spAutoFit/>
          </a:bodyPr>
          <a:lstStyle/>
          <a:p>
            <a:r>
              <a:rPr lang="en-US" sz="1000" dirty="0" smtClean="0">
                <a:solidFill>
                  <a:srgbClr val="00B0F0"/>
                </a:solidFill>
                <a:latin typeface="Colleged" pitchFamily="66" charset="0"/>
              </a:rPr>
              <a:t>Powered </a:t>
            </a:r>
          </a:p>
          <a:p>
            <a:r>
              <a:rPr lang="en-US" sz="1000" dirty="0" smtClean="0">
                <a:solidFill>
                  <a:srgbClr val="00B0F0"/>
                </a:solidFill>
                <a:latin typeface="Colleged" pitchFamily="66" charset="0"/>
              </a:rPr>
              <a:t>By</a:t>
            </a:r>
            <a:endParaRPr lang="en-US" sz="1000" dirty="0">
              <a:solidFill>
                <a:srgbClr val="00B0F0"/>
              </a:solidFill>
              <a:latin typeface="Colleged" pitchFamily="66" charset="0"/>
            </a:endParaRPr>
          </a:p>
        </p:txBody>
      </p:sp>
    </p:spTree>
    <p:extLst>
      <p:ext uri="{BB962C8B-B14F-4D97-AF65-F5344CB8AC3E}">
        <p14:creationId xmlns:p14="http://schemas.microsoft.com/office/powerpoint/2010/main" val="29590487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306" y="0"/>
            <a:ext cx="6845387" cy="9144000"/>
          </a:xfrm>
          <a:prstGeom prst="rect">
            <a:avLst/>
          </a:prstGeom>
        </p:spPr>
      </p:pic>
      <p:sp>
        <p:nvSpPr>
          <p:cNvPr id="4" name="TextBox 3"/>
          <p:cNvSpPr txBox="1"/>
          <p:nvPr/>
        </p:nvSpPr>
        <p:spPr>
          <a:xfrm>
            <a:off x="217961" y="679685"/>
            <a:ext cx="1763240" cy="359858"/>
          </a:xfrm>
          <a:prstGeom prst="rect">
            <a:avLst/>
          </a:prstGeom>
          <a:noFill/>
        </p:spPr>
        <p:txBody>
          <a:bodyPr wrap="square" lIns="82058" tIns="41029" rIns="82058" bIns="41029" rtlCol="0">
            <a:spAutoFit/>
          </a:bodyPr>
          <a:lstStyle/>
          <a:p>
            <a:pPr algn="ctr"/>
            <a:r>
              <a:rPr lang="en-US" dirty="0" smtClean="0">
                <a:solidFill>
                  <a:srgbClr val="FF5050"/>
                </a:solidFill>
                <a:effectLst>
                  <a:outerShdw blurRad="38100" dist="38100" dir="2700000" algn="tl">
                    <a:srgbClr val="000000">
                      <a:alpha val="43137"/>
                    </a:srgbClr>
                  </a:outerShdw>
                </a:effectLst>
                <a:latin typeface="Colleged" pitchFamily="66" charset="0"/>
              </a:rPr>
              <a:t>June 22-</a:t>
            </a:r>
            <a:endParaRPr lang="en-US" dirty="0">
              <a:solidFill>
                <a:srgbClr val="FF5050"/>
              </a:solidFill>
              <a:effectLst>
                <a:outerShdw blurRad="38100" dist="38100" dir="2700000" algn="tl">
                  <a:srgbClr val="000000">
                    <a:alpha val="43137"/>
                  </a:srgbClr>
                </a:outerShdw>
              </a:effectLst>
              <a:latin typeface="Colleged" pitchFamily="66" charset="0"/>
            </a:endParaRPr>
          </a:p>
        </p:txBody>
      </p:sp>
      <p:sp>
        <p:nvSpPr>
          <p:cNvPr id="6" name="TextBox 5"/>
          <p:cNvSpPr txBox="1"/>
          <p:nvPr/>
        </p:nvSpPr>
        <p:spPr>
          <a:xfrm>
            <a:off x="217961" y="963343"/>
            <a:ext cx="1763240" cy="636857"/>
          </a:xfrm>
          <a:prstGeom prst="rect">
            <a:avLst/>
          </a:prstGeom>
          <a:noFill/>
        </p:spPr>
        <p:txBody>
          <a:bodyPr wrap="square" lIns="82058" tIns="41029" rIns="82058" bIns="41029" rtlCol="0">
            <a:spAutoFit/>
          </a:bodyPr>
          <a:lstStyle/>
          <a:p>
            <a:pPr algn="ctr"/>
            <a:r>
              <a:rPr lang="en-US" dirty="0" smtClean="0">
                <a:solidFill>
                  <a:srgbClr val="FF5050"/>
                </a:solidFill>
                <a:effectLst>
                  <a:outerShdw blurRad="38100" dist="38100" dir="2700000" algn="tl">
                    <a:srgbClr val="000000">
                      <a:alpha val="43137"/>
                    </a:srgbClr>
                  </a:outerShdw>
                </a:effectLst>
                <a:latin typeface="Colleged" pitchFamily="66" charset="0"/>
              </a:rPr>
              <a:t>July 1, </a:t>
            </a:r>
          </a:p>
          <a:p>
            <a:pPr algn="ctr"/>
            <a:r>
              <a:rPr lang="en-US" dirty="0" smtClean="0">
                <a:solidFill>
                  <a:srgbClr val="FF5050"/>
                </a:solidFill>
                <a:effectLst>
                  <a:outerShdw blurRad="38100" dist="38100" dir="2700000" algn="tl">
                    <a:srgbClr val="000000">
                      <a:alpha val="43137"/>
                    </a:srgbClr>
                  </a:outerShdw>
                </a:effectLst>
                <a:latin typeface="Colleged" pitchFamily="66" charset="0"/>
              </a:rPr>
              <a:t>2016 </a:t>
            </a:r>
            <a:endParaRPr lang="en-US" dirty="0">
              <a:solidFill>
                <a:srgbClr val="FF5050"/>
              </a:solidFill>
              <a:effectLst>
                <a:outerShdw blurRad="38100" dist="38100" dir="2700000" algn="tl">
                  <a:srgbClr val="000000">
                    <a:alpha val="43137"/>
                  </a:srgbClr>
                </a:outerShdw>
              </a:effectLst>
              <a:latin typeface="Colleged" pitchFamily="66" charset="0"/>
            </a:endParaRPr>
          </a:p>
        </p:txBody>
      </p:sp>
      <p:sp>
        <p:nvSpPr>
          <p:cNvPr id="7" name="TextBox 6"/>
          <p:cNvSpPr txBox="1"/>
          <p:nvPr/>
        </p:nvSpPr>
        <p:spPr>
          <a:xfrm>
            <a:off x="2667000" y="5470622"/>
            <a:ext cx="3083702" cy="320578"/>
          </a:xfrm>
          <a:prstGeom prst="rect">
            <a:avLst/>
          </a:prstGeom>
          <a:noFill/>
        </p:spPr>
        <p:txBody>
          <a:bodyPr wrap="square" lIns="73639" tIns="36819" rIns="73639" bIns="36819" rtlCol="0">
            <a:spAutoFit/>
          </a:bodyPr>
          <a:lstStyle/>
          <a:p>
            <a:r>
              <a:rPr lang="en-US" sz="1600" dirty="0">
                <a:solidFill>
                  <a:srgbClr val="00B0F0"/>
                </a:solidFill>
                <a:effectLst>
                  <a:outerShdw blurRad="38100" dist="38100" dir="2700000" algn="tl">
                    <a:srgbClr val="000000">
                      <a:alpha val="43137"/>
                    </a:srgbClr>
                  </a:outerShdw>
                </a:effectLst>
                <a:latin typeface="Colleged" pitchFamily="66" charset="0"/>
              </a:rPr>
              <a:t>All About Camp</a:t>
            </a:r>
          </a:p>
        </p:txBody>
      </p:sp>
      <p:sp>
        <p:nvSpPr>
          <p:cNvPr id="8" name="TextBox 7"/>
          <p:cNvSpPr txBox="1"/>
          <p:nvPr/>
        </p:nvSpPr>
        <p:spPr>
          <a:xfrm>
            <a:off x="2667000" y="5807877"/>
            <a:ext cx="3210884" cy="821523"/>
          </a:xfrm>
          <a:prstGeom prst="rect">
            <a:avLst/>
          </a:prstGeom>
          <a:noFill/>
        </p:spPr>
        <p:txBody>
          <a:bodyPr wrap="square" lIns="82058" tIns="41029" rIns="82058" bIns="41029" rtlCol="0">
            <a:spAutoFit/>
          </a:bodyPr>
          <a:lstStyle/>
          <a:p>
            <a:pPr algn="just"/>
            <a:r>
              <a:rPr lang="en-US" sz="1000" dirty="0">
                <a:solidFill>
                  <a:srgbClr val="FF3399"/>
                </a:solidFill>
                <a:effectLst>
                  <a:outerShdw blurRad="38100" dist="38100" dir="2700000" algn="tl">
                    <a:srgbClr val="000000">
                      <a:alpha val="43137"/>
                    </a:srgbClr>
                  </a:outerShdw>
                </a:effectLst>
                <a:latin typeface="Colleged" pitchFamily="66" charset="0"/>
              </a:rPr>
              <a:t>DATES</a:t>
            </a:r>
            <a:r>
              <a:rPr lang="en-US" sz="1200" dirty="0">
                <a:solidFill>
                  <a:srgbClr val="002060"/>
                </a:solidFill>
                <a:latin typeface="Qlassik Bold" pitchFamily="18" charset="0"/>
                <a:ea typeface="Geared Slab" pitchFamily="2" charset="0"/>
                <a:cs typeface="Distro"/>
              </a:rPr>
              <a:t>: Month day-Month day , </a:t>
            </a:r>
            <a:r>
              <a:rPr lang="en-US" sz="1200" dirty="0" smtClean="0">
                <a:solidFill>
                  <a:srgbClr val="002060"/>
                </a:solidFill>
                <a:latin typeface="Qlassik Bold" pitchFamily="18" charset="0"/>
                <a:ea typeface="Geared Slab" pitchFamily="2" charset="0"/>
                <a:cs typeface="Distro"/>
              </a:rPr>
              <a:t>2014</a:t>
            </a:r>
          </a:p>
          <a:p>
            <a:pPr algn="just"/>
            <a:endParaRPr lang="en-US" sz="1200" dirty="0">
              <a:solidFill>
                <a:srgbClr val="002060"/>
              </a:solidFill>
              <a:latin typeface="Qlassik Bold" pitchFamily="18" charset="0"/>
              <a:ea typeface="Geared Slab" pitchFamily="2" charset="0"/>
              <a:cs typeface="Distro"/>
            </a:endParaRPr>
          </a:p>
          <a:p>
            <a:pPr algn="just"/>
            <a:r>
              <a:rPr lang="en-US" sz="1000" dirty="0">
                <a:solidFill>
                  <a:srgbClr val="FF3399"/>
                </a:solidFill>
                <a:effectLst>
                  <a:outerShdw blurRad="38100" dist="38100" dir="2700000" algn="tl">
                    <a:srgbClr val="000000">
                      <a:alpha val="43137"/>
                    </a:srgbClr>
                  </a:outerShdw>
                </a:effectLst>
                <a:latin typeface="Colleged" pitchFamily="66" charset="0"/>
              </a:rPr>
              <a:t>AGES: </a:t>
            </a:r>
            <a:r>
              <a:rPr lang="en-US" sz="1200" dirty="0">
                <a:solidFill>
                  <a:srgbClr val="002060"/>
                </a:solidFill>
                <a:latin typeface="Qlassik Bold" pitchFamily="18" charset="0"/>
                <a:ea typeface="Geared Slab" pitchFamily="2" charset="0"/>
                <a:cs typeface="Distro"/>
              </a:rPr>
              <a:t>Girls rising to 5th – 12th </a:t>
            </a:r>
            <a:r>
              <a:rPr lang="en-US" sz="1200" dirty="0" smtClean="0">
                <a:solidFill>
                  <a:srgbClr val="002060"/>
                </a:solidFill>
                <a:latin typeface="Qlassik Bold" pitchFamily="18" charset="0"/>
                <a:ea typeface="Geared Slab" pitchFamily="2" charset="0"/>
                <a:cs typeface="Distro"/>
              </a:rPr>
              <a:t>grade</a:t>
            </a:r>
          </a:p>
          <a:p>
            <a:pPr algn="just"/>
            <a:endParaRPr lang="en-US" sz="1200" dirty="0">
              <a:solidFill>
                <a:srgbClr val="002060"/>
              </a:solidFill>
              <a:latin typeface="Qlassik Bold" pitchFamily="18" charset="0"/>
              <a:ea typeface="Geared Slab" pitchFamily="2" charset="0"/>
              <a:cs typeface="Distro"/>
            </a:endParaRPr>
          </a:p>
        </p:txBody>
      </p:sp>
      <p:sp>
        <p:nvSpPr>
          <p:cNvPr id="9" name="TextBox 8"/>
          <p:cNvSpPr txBox="1"/>
          <p:nvPr/>
        </p:nvSpPr>
        <p:spPr>
          <a:xfrm>
            <a:off x="228600" y="2133600"/>
            <a:ext cx="5391804" cy="320578"/>
          </a:xfrm>
          <a:prstGeom prst="rect">
            <a:avLst/>
          </a:prstGeom>
          <a:noFill/>
        </p:spPr>
        <p:txBody>
          <a:bodyPr wrap="square" lIns="73639" tIns="36819" rIns="73639" bIns="36819" rtlCol="0">
            <a:spAutoFit/>
          </a:bodyPr>
          <a:lstStyle/>
          <a:p>
            <a:r>
              <a:rPr lang="en-US" sz="1600" dirty="0" smtClean="0">
                <a:solidFill>
                  <a:srgbClr val="00B0F0"/>
                </a:solidFill>
                <a:effectLst>
                  <a:outerShdw blurRad="50800" dist="38100" dir="2700000" algn="tl" rotWithShape="0">
                    <a:prstClr val="black">
                      <a:alpha val="40000"/>
                    </a:prstClr>
                  </a:outerShdw>
                </a:effectLst>
                <a:latin typeface="Colleged" pitchFamily="66" charset="0"/>
              </a:rPr>
              <a:t>Why choose a challenge camp?</a:t>
            </a:r>
            <a:endParaRPr lang="en-US" sz="1600" dirty="0">
              <a:solidFill>
                <a:srgbClr val="00B0F0"/>
              </a:solidFill>
              <a:effectLst>
                <a:outerShdw blurRad="50800" dist="38100" dir="2700000" algn="tl" rotWithShape="0">
                  <a:prstClr val="black">
                    <a:alpha val="40000"/>
                  </a:prstClr>
                </a:outerShdw>
              </a:effectLst>
              <a:latin typeface="Colleged" pitchFamily="66" charset="0"/>
            </a:endParaRPr>
          </a:p>
        </p:txBody>
      </p:sp>
      <p:sp>
        <p:nvSpPr>
          <p:cNvPr id="10" name="Rectangle 9"/>
          <p:cNvSpPr/>
          <p:nvPr/>
        </p:nvSpPr>
        <p:spPr>
          <a:xfrm>
            <a:off x="217961" y="2483233"/>
            <a:ext cx="6390703" cy="1006189"/>
          </a:xfrm>
          <a:prstGeom prst="rect">
            <a:avLst/>
          </a:prstGeom>
        </p:spPr>
        <p:txBody>
          <a:bodyPr wrap="square" lIns="82058" tIns="41029" rIns="82058" bIns="41029">
            <a:spAutoFit/>
          </a:bodyPr>
          <a:lstStyle/>
          <a:p>
            <a:pPr lvl="0" algn="just"/>
            <a:r>
              <a:rPr lang="en-US" sz="1200" dirty="0" smtClean="0">
                <a:solidFill>
                  <a:srgbClr val="002060"/>
                </a:solidFill>
                <a:latin typeface="Qlassik Bold" pitchFamily="18" charset="0"/>
                <a:ea typeface="Geared Slab" pitchFamily="2" charset="0"/>
                <a:cs typeface="Distro"/>
              </a:rPr>
              <a:t>Campers  </a:t>
            </a:r>
            <a:r>
              <a:rPr lang="en-US" sz="1200" dirty="0">
                <a:solidFill>
                  <a:srgbClr val="002060"/>
                </a:solidFill>
                <a:latin typeface="Qlassik Bold" pitchFamily="18" charset="0"/>
                <a:ea typeface="Geared Slab" pitchFamily="2" charset="0"/>
                <a:cs typeface="Distro"/>
              </a:rPr>
              <a:t>will participate in activities to strengthen their bonds of friendship and make new ones! They will enjoy prayer and spiritual growth through participation in Mass and spiritual mentoring. Confession will be available. Sports, games, workshops, team dynamics, exciting night activities, swimming and fun in the sun, (add in specifics about other highlights  and camp activities you will be offering, mention any outings or sightseeing that will be included as well as extra activities such as boating, tubing, horseback riding, etc  )</a:t>
            </a:r>
          </a:p>
        </p:txBody>
      </p:sp>
      <p:sp>
        <p:nvSpPr>
          <p:cNvPr id="11" name="TextBox 10"/>
          <p:cNvSpPr txBox="1"/>
          <p:nvPr/>
        </p:nvSpPr>
        <p:spPr>
          <a:xfrm>
            <a:off x="2666999" y="3850013"/>
            <a:ext cx="3941663" cy="1560187"/>
          </a:xfrm>
          <a:prstGeom prst="rect">
            <a:avLst/>
          </a:prstGeom>
          <a:noFill/>
        </p:spPr>
        <p:txBody>
          <a:bodyPr wrap="square" lIns="82058" tIns="41029" rIns="82058" bIns="41029" rtlCol="0">
            <a:spAutoFit/>
          </a:bodyPr>
          <a:lstStyle/>
          <a:p>
            <a:pPr algn="just"/>
            <a:r>
              <a:rPr lang="en-US" sz="1200" dirty="0">
                <a:solidFill>
                  <a:srgbClr val="002060"/>
                </a:solidFill>
                <a:latin typeface="Qlassik Bold" pitchFamily="18" charset="0"/>
                <a:ea typeface="Geared Slab" pitchFamily="2" charset="0"/>
                <a:cs typeface="Distro"/>
              </a:rPr>
              <a:t>This year’s camp theme is </a:t>
            </a:r>
            <a:r>
              <a:rPr lang="en-US" sz="1200" dirty="0" smtClean="0">
                <a:solidFill>
                  <a:srgbClr val="002060"/>
                </a:solidFill>
                <a:latin typeface="Qlassik Bold" pitchFamily="18" charset="0"/>
                <a:ea typeface="Geared Slab" pitchFamily="2" charset="0"/>
                <a:cs typeface="Distro"/>
              </a:rPr>
              <a:t>LIVE IT and it will focus on offering the campers an </a:t>
            </a:r>
            <a:r>
              <a:rPr lang="en-US" sz="1200" dirty="0">
                <a:solidFill>
                  <a:srgbClr val="002060"/>
                </a:solidFill>
                <a:latin typeface="Qlassik Bold" pitchFamily="18" charset="0"/>
                <a:ea typeface="Geared Slab" pitchFamily="2" charset="0"/>
                <a:cs typeface="Distro"/>
              </a:rPr>
              <a:t>experience that leads them to discover their purpose in life and decide to live each day </a:t>
            </a:r>
            <a:r>
              <a:rPr lang="en-US" sz="1200" dirty="0" smtClean="0">
                <a:solidFill>
                  <a:srgbClr val="002060"/>
                </a:solidFill>
                <a:latin typeface="Qlassik Bold" pitchFamily="18" charset="0"/>
                <a:ea typeface="Geared Slab" pitchFamily="2" charset="0"/>
                <a:cs typeface="Distro"/>
              </a:rPr>
              <a:t>with courage, kindness and mercy! </a:t>
            </a:r>
            <a:r>
              <a:rPr lang="en-US" sz="1200" dirty="0">
                <a:solidFill>
                  <a:srgbClr val="002060"/>
                </a:solidFill>
                <a:latin typeface="Qlassik Bold" pitchFamily="18" charset="0"/>
                <a:ea typeface="Geared Slab" pitchFamily="2" charset="0"/>
                <a:cs typeface="Distro"/>
              </a:rPr>
              <a:t>The </a:t>
            </a:r>
            <a:r>
              <a:rPr lang="en-US" sz="1200" dirty="0" smtClean="0">
                <a:solidFill>
                  <a:srgbClr val="002060"/>
                </a:solidFill>
                <a:latin typeface="Qlassik Bold" pitchFamily="18" charset="0"/>
                <a:ea typeface="Geared Slab" pitchFamily="2" charset="0"/>
                <a:cs typeface="Distro"/>
              </a:rPr>
              <a:t>activities </a:t>
            </a:r>
            <a:r>
              <a:rPr lang="en-US" sz="1200" dirty="0">
                <a:solidFill>
                  <a:srgbClr val="002060"/>
                </a:solidFill>
                <a:latin typeface="Qlassik Bold" pitchFamily="18" charset="0"/>
                <a:ea typeface="Geared Slab" pitchFamily="2" charset="0"/>
                <a:cs typeface="Distro"/>
              </a:rPr>
              <a:t>will center on </a:t>
            </a:r>
            <a:r>
              <a:rPr lang="en-US" sz="1200" dirty="0" smtClean="0">
                <a:solidFill>
                  <a:srgbClr val="002060"/>
                </a:solidFill>
                <a:latin typeface="Qlassik Bold" pitchFamily="18" charset="0"/>
                <a:ea typeface="Geared Slab" pitchFamily="2" charset="0"/>
                <a:cs typeface="Distro"/>
              </a:rPr>
              <a:t>discovering the virtues we need to live our mission in the world today. We will also put a special emphasis on the virtue of mercy, since we are living the YEAR of MERCY. The campers will get to know many inspirational stories of people </a:t>
            </a:r>
            <a:r>
              <a:rPr lang="en-US" sz="1200" dirty="0">
                <a:solidFill>
                  <a:srgbClr val="002060"/>
                </a:solidFill>
                <a:latin typeface="Qlassik Bold" pitchFamily="18" charset="0"/>
                <a:ea typeface="Geared Slab" pitchFamily="2" charset="0"/>
                <a:cs typeface="Distro"/>
              </a:rPr>
              <a:t>who  have truly made an impact in the world </a:t>
            </a:r>
            <a:r>
              <a:rPr lang="en-US" sz="1200" dirty="0" smtClean="0">
                <a:solidFill>
                  <a:srgbClr val="002060"/>
                </a:solidFill>
                <a:latin typeface="Qlassik Bold" pitchFamily="18" charset="0"/>
                <a:ea typeface="Geared Slab" pitchFamily="2" charset="0"/>
                <a:cs typeface="Distro"/>
              </a:rPr>
              <a:t>and lived their mission! </a:t>
            </a:r>
            <a:endParaRPr lang="en-US" sz="1200" dirty="0">
              <a:solidFill>
                <a:srgbClr val="002060"/>
              </a:solidFill>
              <a:latin typeface="Qlassik Bold" pitchFamily="18" charset="0"/>
              <a:ea typeface="Geared Slab" pitchFamily="2" charset="0"/>
              <a:cs typeface="Distro"/>
            </a:endParaRPr>
          </a:p>
        </p:txBody>
      </p:sp>
      <p:sp>
        <p:nvSpPr>
          <p:cNvPr id="12" name="Rectangle 11"/>
          <p:cNvSpPr/>
          <p:nvPr/>
        </p:nvSpPr>
        <p:spPr>
          <a:xfrm>
            <a:off x="2656517" y="3552176"/>
            <a:ext cx="3972883" cy="329081"/>
          </a:xfrm>
          <a:prstGeom prst="rect">
            <a:avLst/>
          </a:prstGeom>
        </p:spPr>
        <p:txBody>
          <a:bodyPr wrap="square" lIns="82058" tIns="41029" rIns="82058" bIns="41029">
            <a:spAutoFit/>
          </a:bodyPr>
          <a:lstStyle/>
          <a:p>
            <a:pPr lvl="0"/>
            <a:r>
              <a:rPr lang="en-US" sz="1400" dirty="0" smtClean="0">
                <a:solidFill>
                  <a:srgbClr val="00B0F0"/>
                </a:solidFill>
                <a:effectLst>
                  <a:outerShdw blurRad="38100" dist="38100" dir="2700000" algn="tl">
                    <a:srgbClr val="000000">
                      <a:alpha val="43137"/>
                    </a:srgbClr>
                  </a:outerShdw>
                </a:effectLst>
                <a:latin typeface="Colleged" pitchFamily="66" charset="0"/>
              </a:rPr>
              <a:t>This summer’s theme: </a:t>
            </a:r>
            <a:r>
              <a:rPr lang="en-US" sz="1600" dirty="0" smtClean="0">
                <a:solidFill>
                  <a:srgbClr val="FF3399"/>
                </a:solidFill>
                <a:effectLst>
                  <a:outerShdw blurRad="38100" dist="38100" dir="2700000" algn="tl">
                    <a:srgbClr val="000000">
                      <a:alpha val="43137"/>
                    </a:srgbClr>
                  </a:outerShdw>
                </a:effectLst>
                <a:latin typeface="Colleged" pitchFamily="66" charset="0"/>
              </a:rPr>
              <a:t>LIVE IT!</a:t>
            </a:r>
            <a:endParaRPr lang="en-US" sz="1600" dirty="0">
              <a:solidFill>
                <a:srgbClr val="FF3399"/>
              </a:solidFill>
              <a:effectLst>
                <a:outerShdw blurRad="38100" dist="38100" dir="2700000" algn="tl">
                  <a:srgbClr val="000000">
                    <a:alpha val="43137"/>
                  </a:srgbClr>
                </a:outerShdw>
              </a:effectLst>
              <a:latin typeface="Colleged" pitchFamily="66" charset="0"/>
            </a:endParaRPr>
          </a:p>
        </p:txBody>
      </p:sp>
      <p:sp>
        <p:nvSpPr>
          <p:cNvPr id="17" name="Rectangle 16"/>
          <p:cNvSpPr/>
          <p:nvPr/>
        </p:nvSpPr>
        <p:spPr>
          <a:xfrm>
            <a:off x="3413312" y="6477000"/>
            <a:ext cx="3195352" cy="1015663"/>
          </a:xfrm>
          <a:prstGeom prst="rect">
            <a:avLst/>
          </a:prstGeom>
        </p:spPr>
        <p:txBody>
          <a:bodyPr wrap="square">
            <a:spAutoFit/>
          </a:bodyPr>
          <a:lstStyle/>
          <a:p>
            <a:pPr algn="just"/>
            <a:r>
              <a:rPr lang="en-US" sz="1000" dirty="0">
                <a:solidFill>
                  <a:srgbClr val="FF3399"/>
                </a:solidFill>
                <a:effectLst>
                  <a:outerShdw blurRad="38100" dist="38100" dir="2700000" algn="tl">
                    <a:srgbClr val="000000">
                      <a:alpha val="43137"/>
                    </a:srgbClr>
                  </a:outerShdw>
                </a:effectLst>
                <a:latin typeface="Colleged" pitchFamily="66" charset="0"/>
              </a:rPr>
              <a:t>COST: </a:t>
            </a:r>
            <a:r>
              <a:rPr lang="en-US" sz="1200" dirty="0">
                <a:solidFill>
                  <a:srgbClr val="002060"/>
                </a:solidFill>
                <a:latin typeface="Qlassik Bold" pitchFamily="18" charset="0"/>
                <a:ea typeface="Geared Slab" pitchFamily="2" charset="0"/>
                <a:cs typeface="Distro"/>
              </a:rPr>
              <a:t>$375 (includes camp T Shirt, water bottle &amp; notebook as well as 5 days of lodging &amp; meals)</a:t>
            </a:r>
          </a:p>
          <a:p>
            <a:pPr algn="just"/>
            <a:endParaRPr lang="en-US" sz="1000" dirty="0">
              <a:solidFill>
                <a:srgbClr val="002060"/>
              </a:solidFill>
              <a:latin typeface="Qlassik Bold" pitchFamily="18" charset="0"/>
              <a:ea typeface="Geared Slab" pitchFamily="2" charset="0"/>
              <a:cs typeface="Distro"/>
            </a:endParaRPr>
          </a:p>
          <a:p>
            <a:pPr lvl="0"/>
            <a:r>
              <a:rPr lang="en-US" sz="1000" dirty="0" smtClean="0">
                <a:solidFill>
                  <a:srgbClr val="FF3399"/>
                </a:solidFill>
                <a:effectLst>
                  <a:outerShdw blurRad="38100" dist="38100" dir="2700000" algn="tl">
                    <a:srgbClr val="000000">
                      <a:alpha val="43137"/>
                    </a:srgbClr>
                  </a:outerShdw>
                </a:effectLst>
                <a:latin typeface="Colleged" pitchFamily="66" charset="0"/>
              </a:rPr>
              <a:t>LOCATION</a:t>
            </a:r>
            <a:r>
              <a:rPr lang="en-US" sz="1000" dirty="0">
                <a:solidFill>
                  <a:srgbClr val="FF3399"/>
                </a:solidFill>
                <a:effectLst>
                  <a:outerShdw blurRad="38100" dist="38100" dir="2700000" algn="tl">
                    <a:srgbClr val="000000">
                      <a:alpha val="43137"/>
                    </a:srgbClr>
                  </a:outerShdw>
                </a:effectLst>
                <a:latin typeface="Colleged" pitchFamily="66" charset="0"/>
              </a:rPr>
              <a:t>: </a:t>
            </a:r>
            <a:r>
              <a:rPr lang="en-US" sz="1200" dirty="0">
                <a:solidFill>
                  <a:srgbClr val="002060"/>
                </a:solidFill>
                <a:latin typeface="Qlassik Bold" pitchFamily="18" charset="0"/>
                <a:ea typeface="Geared Slab" pitchFamily="2" charset="0"/>
                <a:cs typeface="Distro"/>
              </a:rPr>
              <a:t>Name of Camp  Location City, State</a:t>
            </a:r>
          </a:p>
          <a:p>
            <a:pPr lvl="0"/>
            <a:r>
              <a:rPr lang="en-US" sz="1400" dirty="0">
                <a:solidFill>
                  <a:prstClr val="black"/>
                </a:solidFill>
                <a:latin typeface="Qlassik Bold" pitchFamily="18" charset="0"/>
                <a:ea typeface="Geared Slab" pitchFamily="2" charset="0"/>
                <a:cs typeface="Distro"/>
                <a:hlinkClick r:id="rId3"/>
              </a:rPr>
              <a:t>www.websiteofcamplocation.com</a:t>
            </a:r>
            <a:endParaRPr lang="en-US" sz="1400" dirty="0">
              <a:solidFill>
                <a:prstClr val="black"/>
              </a:solidFill>
              <a:latin typeface="Qlassik Bold" pitchFamily="18" charset="0"/>
              <a:ea typeface="Geared Slab" pitchFamily="2" charset="0"/>
              <a:cs typeface="Distro"/>
            </a:endParaRPr>
          </a:p>
        </p:txBody>
      </p:sp>
      <p:sp>
        <p:nvSpPr>
          <p:cNvPr id="21" name="Rectangle 20"/>
          <p:cNvSpPr/>
          <p:nvPr/>
        </p:nvSpPr>
        <p:spPr>
          <a:xfrm>
            <a:off x="152400" y="3657600"/>
            <a:ext cx="2362200" cy="692497"/>
          </a:xfrm>
          <a:prstGeom prst="rect">
            <a:avLst/>
          </a:prstGeom>
        </p:spPr>
        <p:txBody>
          <a:bodyPr wrap="square">
            <a:spAutoFit/>
          </a:bodyPr>
          <a:lstStyle/>
          <a:p>
            <a:pPr algn="ctr"/>
            <a:r>
              <a:rPr lang="en-US" sz="900" dirty="0">
                <a:solidFill>
                  <a:srgbClr val="FF3399"/>
                </a:solidFill>
                <a:effectLst>
                  <a:outerShdw blurRad="38100" dist="38100" dir="2700000" algn="tl">
                    <a:srgbClr val="000000">
                      <a:alpha val="43137"/>
                    </a:srgbClr>
                  </a:outerShdw>
                </a:effectLst>
                <a:latin typeface="Colleged" pitchFamily="66" charset="0"/>
              </a:rPr>
              <a:t>Find out more about Challenge camps across the US &amp; Canada: </a:t>
            </a:r>
            <a:r>
              <a:rPr lang="en-US" sz="1200" dirty="0" smtClean="0">
                <a:solidFill>
                  <a:srgbClr val="002060"/>
                </a:solidFill>
                <a:latin typeface="Qlassik Bold" pitchFamily="18" charset="0"/>
                <a:ea typeface="Geared Slab" pitchFamily="2" charset="0"/>
                <a:cs typeface="Distro"/>
              </a:rPr>
              <a:t>challengeyouthministry.com/camps</a:t>
            </a:r>
            <a:endParaRPr lang="en-US" sz="1200" dirty="0">
              <a:solidFill>
                <a:srgbClr val="002060"/>
              </a:solidFill>
              <a:latin typeface="Qlassik Bold" pitchFamily="18" charset="0"/>
              <a:ea typeface="Geared Slab" pitchFamily="2" charset="0"/>
              <a:cs typeface="Distro"/>
            </a:endParaRPr>
          </a:p>
        </p:txBody>
      </p:sp>
    </p:spTree>
    <p:extLst>
      <p:ext uri="{BB962C8B-B14F-4D97-AF65-F5344CB8AC3E}">
        <p14:creationId xmlns:p14="http://schemas.microsoft.com/office/powerpoint/2010/main" val="4502079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8495"/>
            <a:ext cx="6858000" cy="9154861"/>
          </a:xfrm>
          <a:prstGeom prst="rect">
            <a:avLst/>
          </a:prstGeom>
        </p:spPr>
      </p:pic>
      <p:sp>
        <p:nvSpPr>
          <p:cNvPr id="3" name="TextBox 2"/>
          <p:cNvSpPr txBox="1"/>
          <p:nvPr/>
        </p:nvSpPr>
        <p:spPr>
          <a:xfrm>
            <a:off x="228600" y="2057400"/>
            <a:ext cx="2684636" cy="320578"/>
          </a:xfrm>
          <a:prstGeom prst="rect">
            <a:avLst/>
          </a:prstGeom>
          <a:noFill/>
        </p:spPr>
        <p:txBody>
          <a:bodyPr wrap="square" lIns="73639" tIns="36819" rIns="73639" bIns="36819" rtlCol="0">
            <a:spAutoFit/>
          </a:bodyPr>
          <a:lstStyle/>
          <a:p>
            <a:r>
              <a:rPr lang="en-US" sz="1600" dirty="0">
                <a:solidFill>
                  <a:srgbClr val="00B0F0"/>
                </a:solidFill>
                <a:effectLst>
                  <a:outerShdw blurRad="50800" dist="38100" dir="2700000" algn="tl" rotWithShape="0">
                    <a:prstClr val="black">
                      <a:alpha val="40000"/>
                    </a:prstClr>
                  </a:outerShdw>
                </a:effectLst>
                <a:latin typeface="Colleged" pitchFamily="66" charset="0"/>
              </a:rPr>
              <a:t>Our Camp Staff</a:t>
            </a:r>
          </a:p>
        </p:txBody>
      </p:sp>
      <p:sp>
        <p:nvSpPr>
          <p:cNvPr id="4" name="Rectangle 3"/>
          <p:cNvSpPr/>
          <p:nvPr/>
        </p:nvSpPr>
        <p:spPr>
          <a:xfrm>
            <a:off x="228601" y="2390678"/>
            <a:ext cx="5257800" cy="636857"/>
          </a:xfrm>
          <a:prstGeom prst="rect">
            <a:avLst/>
          </a:prstGeom>
        </p:spPr>
        <p:txBody>
          <a:bodyPr wrap="square" lIns="82058" tIns="41029" rIns="82058" bIns="41029">
            <a:spAutoFit/>
          </a:bodyPr>
          <a:lstStyle/>
          <a:p>
            <a:r>
              <a:rPr lang="en-US" sz="1200" dirty="0">
                <a:solidFill>
                  <a:srgbClr val="002060"/>
                </a:solidFill>
                <a:latin typeface="Qlassik Bold" pitchFamily="18" charset="0"/>
                <a:ea typeface="Geared Slab" pitchFamily="2" charset="0"/>
                <a:cs typeface="Distro"/>
              </a:rPr>
              <a:t>Our camp staff is made up of a wonderful team of teen camp counselors and JR counselors (ages 14 &amp; up) as well as adult volunteers. Campers will be led by our camp counselors and supervised by our camp adult volunteers.  </a:t>
            </a:r>
          </a:p>
        </p:txBody>
      </p:sp>
      <p:sp>
        <p:nvSpPr>
          <p:cNvPr id="5" name="TextBox 4"/>
          <p:cNvSpPr txBox="1"/>
          <p:nvPr/>
        </p:nvSpPr>
        <p:spPr>
          <a:xfrm>
            <a:off x="230988" y="3352800"/>
            <a:ext cx="5255412" cy="1190855"/>
          </a:xfrm>
          <a:prstGeom prst="rect">
            <a:avLst/>
          </a:prstGeom>
          <a:noFill/>
        </p:spPr>
        <p:txBody>
          <a:bodyPr wrap="square" lIns="82058" tIns="41029" rIns="82058" bIns="41029" rtlCol="0">
            <a:spAutoFit/>
          </a:bodyPr>
          <a:lstStyle/>
          <a:p>
            <a:pPr algn="just"/>
            <a:r>
              <a:rPr lang="en-US" sz="1200" dirty="0">
                <a:solidFill>
                  <a:srgbClr val="002060"/>
                </a:solidFill>
                <a:latin typeface="Qlassik Bold" pitchFamily="18" charset="0"/>
                <a:ea typeface="Geared Slab" pitchFamily="2" charset="0"/>
                <a:cs typeface="Distro"/>
              </a:rPr>
              <a:t>Challenge is a network of clubs for girls ages 10-18, to get know more about Christ and their catholic faith, and work to better the world around them.  Challenge is  team based, teen led, service driven, and with a virtue centered curriculum.  Challenge  does this through regular team  activities, service projects , retreats and camps. Challenge can be found in parishes and schools across the US and Canada. Find out more at </a:t>
            </a:r>
            <a:r>
              <a:rPr lang="en-US" sz="1200" dirty="0">
                <a:solidFill>
                  <a:srgbClr val="002060"/>
                </a:solidFill>
                <a:latin typeface="Qlassik Bold" pitchFamily="18" charset="0"/>
                <a:ea typeface="Geared Slab" pitchFamily="2" charset="0"/>
                <a:cs typeface="Distro"/>
                <a:hlinkClick r:id="rId3"/>
              </a:rPr>
              <a:t>www.challengeclubs.com</a:t>
            </a:r>
            <a:r>
              <a:rPr lang="en-US" sz="1200" dirty="0">
                <a:solidFill>
                  <a:srgbClr val="002060"/>
                </a:solidFill>
                <a:latin typeface="Qlassik Bold" pitchFamily="18" charset="0"/>
                <a:ea typeface="Geared Slab" pitchFamily="2" charset="0"/>
                <a:cs typeface="Distro"/>
              </a:rPr>
              <a:t> Challenge is powered by </a:t>
            </a:r>
          </a:p>
        </p:txBody>
      </p:sp>
      <p:sp>
        <p:nvSpPr>
          <p:cNvPr id="6" name="TextBox 5"/>
          <p:cNvSpPr txBox="1"/>
          <p:nvPr/>
        </p:nvSpPr>
        <p:spPr>
          <a:xfrm>
            <a:off x="228600" y="3032222"/>
            <a:ext cx="2751872" cy="320578"/>
          </a:xfrm>
          <a:prstGeom prst="rect">
            <a:avLst/>
          </a:prstGeom>
          <a:noFill/>
        </p:spPr>
        <p:txBody>
          <a:bodyPr wrap="square" lIns="73639" tIns="36819" rIns="73639" bIns="36819" rtlCol="0">
            <a:spAutoFit/>
          </a:bodyPr>
          <a:lstStyle/>
          <a:p>
            <a:r>
              <a:rPr lang="en-US" sz="1600" dirty="0">
                <a:solidFill>
                  <a:srgbClr val="00B0F0"/>
                </a:solidFill>
                <a:effectLst>
                  <a:outerShdw blurRad="50800" dist="38100" dir="2700000" algn="tl" rotWithShape="0">
                    <a:prstClr val="black">
                      <a:alpha val="40000"/>
                    </a:prstClr>
                  </a:outerShdw>
                </a:effectLst>
                <a:latin typeface="Colleged" pitchFamily="66" charset="0"/>
              </a:rPr>
              <a:t>About Challenge</a:t>
            </a:r>
          </a:p>
        </p:txBody>
      </p:sp>
      <p:pic>
        <p:nvPicPr>
          <p:cNvPr id="7" name="Picture 2" descr="C:\Users\Nadine McMillan\Downloads\ECYD_LOGO_blues A.png"/>
          <p:cNvPicPr>
            <a:picLocks noChangeAspect="1" noChangeArrowheads="1"/>
          </p:cNvPicPr>
          <p:nvPr/>
        </p:nvPicPr>
        <p:blipFill rotWithShape="1">
          <a:blip r:embed="rId4">
            <a:duotone>
              <a:schemeClr val="accent4">
                <a:shade val="45000"/>
                <a:satMod val="135000"/>
              </a:schemeClr>
              <a:prstClr val="white"/>
            </a:duotone>
          </a:blip>
          <a:srcRect l="36195"/>
          <a:stretch/>
        </p:blipFill>
        <p:spPr bwMode="auto">
          <a:xfrm>
            <a:off x="1676400" y="4267200"/>
            <a:ext cx="446770" cy="245806"/>
          </a:xfrm>
          <a:prstGeom prst="rect">
            <a:avLst/>
          </a:prstGeom>
          <a:noFill/>
        </p:spPr>
      </p:pic>
      <p:sp>
        <p:nvSpPr>
          <p:cNvPr id="8" name="Rectangle 7"/>
          <p:cNvSpPr/>
          <p:nvPr/>
        </p:nvSpPr>
        <p:spPr>
          <a:xfrm>
            <a:off x="258777" y="5362345"/>
            <a:ext cx="3457387" cy="1190855"/>
          </a:xfrm>
          <a:prstGeom prst="rect">
            <a:avLst/>
          </a:prstGeom>
        </p:spPr>
        <p:txBody>
          <a:bodyPr wrap="square" lIns="82058" tIns="41029" rIns="82058" bIns="41029">
            <a:spAutoFit/>
          </a:bodyPr>
          <a:lstStyle/>
          <a:p>
            <a:pPr lvl="0"/>
            <a:r>
              <a:rPr lang="en-US" sz="1600" dirty="0">
                <a:solidFill>
                  <a:srgbClr val="00B0F0"/>
                </a:solidFill>
                <a:effectLst>
                  <a:outerShdw blurRad="50800" dist="38100" dir="2700000" algn="tl" rotWithShape="0">
                    <a:prstClr val="black">
                      <a:alpha val="40000"/>
                    </a:prstClr>
                  </a:outerShdw>
                </a:effectLst>
                <a:latin typeface="Colleged" pitchFamily="66" charset="0"/>
              </a:rPr>
              <a:t>Questions? </a:t>
            </a:r>
          </a:p>
          <a:p>
            <a:pPr lvl="0"/>
            <a:endParaRPr lang="en-US" sz="700" dirty="0" smtClean="0">
              <a:solidFill>
                <a:srgbClr val="002060"/>
              </a:solidFill>
              <a:latin typeface="Qlassik Bold" pitchFamily="18" charset="0"/>
              <a:ea typeface="Geared Slab" pitchFamily="2" charset="0"/>
              <a:cs typeface="Distro"/>
            </a:endParaRPr>
          </a:p>
          <a:p>
            <a:pPr lvl="0"/>
            <a:r>
              <a:rPr lang="en-US" sz="1200" dirty="0" smtClean="0">
                <a:solidFill>
                  <a:srgbClr val="002060"/>
                </a:solidFill>
                <a:latin typeface="Qlassik Bold" pitchFamily="18" charset="0"/>
                <a:ea typeface="Geared Slab" pitchFamily="2" charset="0"/>
                <a:cs typeface="Distro"/>
              </a:rPr>
              <a:t>Contact </a:t>
            </a:r>
            <a:r>
              <a:rPr lang="en-US" sz="1200" dirty="0">
                <a:solidFill>
                  <a:srgbClr val="002060"/>
                </a:solidFill>
                <a:latin typeface="Qlassik Bold" pitchFamily="18" charset="0"/>
                <a:ea typeface="Geared Slab" pitchFamily="2" charset="0"/>
                <a:cs typeface="Distro"/>
              </a:rPr>
              <a:t>Name </a:t>
            </a:r>
            <a:r>
              <a:rPr lang="en-US" sz="1200" dirty="0" smtClean="0">
                <a:solidFill>
                  <a:srgbClr val="002060"/>
                </a:solidFill>
                <a:latin typeface="Qlassik Bold" pitchFamily="18" charset="0"/>
                <a:ea typeface="Geared Slab" pitchFamily="2" charset="0"/>
                <a:cs typeface="Distro"/>
              </a:rPr>
              <a:t> </a:t>
            </a:r>
            <a:r>
              <a:rPr lang="en-US" sz="1200" dirty="0">
                <a:solidFill>
                  <a:srgbClr val="002060"/>
                </a:solidFill>
                <a:latin typeface="Qlassik Bold" pitchFamily="18" charset="0"/>
                <a:ea typeface="Geared Slab" pitchFamily="2" charset="0"/>
                <a:cs typeface="Distro"/>
              </a:rPr>
              <a:t>Last Name </a:t>
            </a:r>
            <a:endParaRPr lang="en-US" sz="1200" dirty="0" smtClean="0">
              <a:solidFill>
                <a:srgbClr val="002060"/>
              </a:solidFill>
              <a:latin typeface="Qlassik Bold" pitchFamily="18" charset="0"/>
              <a:ea typeface="Geared Slab" pitchFamily="2" charset="0"/>
              <a:cs typeface="Distro"/>
            </a:endParaRPr>
          </a:p>
          <a:p>
            <a:pPr lvl="0"/>
            <a:r>
              <a:rPr lang="en-US" sz="1200" dirty="0" smtClean="0">
                <a:solidFill>
                  <a:srgbClr val="002060"/>
                </a:solidFill>
                <a:latin typeface="Qlassik Bold" pitchFamily="18" charset="0"/>
                <a:ea typeface="Geared Slab" pitchFamily="2" charset="0"/>
                <a:cs typeface="Distro"/>
              </a:rPr>
              <a:t>123-456-7891     </a:t>
            </a:r>
            <a:endParaRPr lang="en-US" sz="1200" dirty="0">
              <a:solidFill>
                <a:srgbClr val="002060"/>
              </a:solidFill>
              <a:latin typeface="Qlassik Bold" pitchFamily="18" charset="0"/>
              <a:ea typeface="Geared Slab" pitchFamily="2" charset="0"/>
              <a:cs typeface="Distro"/>
            </a:endParaRPr>
          </a:p>
          <a:p>
            <a:pPr lvl="0"/>
            <a:r>
              <a:rPr lang="en-US" sz="1200" dirty="0">
                <a:solidFill>
                  <a:srgbClr val="002060"/>
                </a:solidFill>
                <a:latin typeface="Qlassik Bold" pitchFamily="18" charset="0"/>
                <a:ea typeface="Geared Slab" pitchFamily="2" charset="0"/>
                <a:cs typeface="Distro"/>
                <a:hlinkClick r:id="rId5"/>
              </a:rPr>
              <a:t>Email@email.org</a:t>
            </a:r>
            <a:endParaRPr lang="en-US" sz="1200" dirty="0">
              <a:solidFill>
                <a:srgbClr val="002060"/>
              </a:solidFill>
              <a:latin typeface="Qlassik Bold" pitchFamily="18" charset="0"/>
              <a:ea typeface="Geared Slab" pitchFamily="2" charset="0"/>
              <a:cs typeface="Distro"/>
            </a:endParaRPr>
          </a:p>
          <a:p>
            <a:pPr lvl="0"/>
            <a:r>
              <a:rPr lang="en-US" sz="1200" dirty="0">
                <a:solidFill>
                  <a:srgbClr val="002060"/>
                </a:solidFill>
                <a:latin typeface="Qlassik Bold" pitchFamily="18" charset="0"/>
                <a:ea typeface="Geared Slab" pitchFamily="2" charset="0"/>
                <a:cs typeface="Distro"/>
              </a:rPr>
              <a:t>www.campweb.com</a:t>
            </a:r>
          </a:p>
        </p:txBody>
      </p:sp>
      <p:sp>
        <p:nvSpPr>
          <p:cNvPr id="14" name="Rectangle 13"/>
          <p:cNvSpPr/>
          <p:nvPr/>
        </p:nvSpPr>
        <p:spPr>
          <a:xfrm>
            <a:off x="259975" y="4876800"/>
            <a:ext cx="5434387" cy="652246"/>
          </a:xfrm>
          <a:prstGeom prst="rect">
            <a:avLst/>
          </a:prstGeom>
        </p:spPr>
        <p:txBody>
          <a:bodyPr wrap="square" lIns="82058" tIns="41029" rIns="82058" bIns="41029">
            <a:spAutoFit/>
          </a:bodyPr>
          <a:lstStyle/>
          <a:p>
            <a:r>
              <a:rPr lang="en-US" sz="1200" b="1" dirty="0">
                <a:solidFill>
                  <a:srgbClr val="002060"/>
                </a:solidFill>
                <a:latin typeface="Qlassik Bold" pitchFamily="18" charset="0"/>
                <a:ea typeface="Geared Slab" pitchFamily="2" charset="0"/>
                <a:cs typeface="Distro"/>
              </a:rPr>
              <a:t>Please send this registration form along with the Permission Form and payment of $123 made out to Name </a:t>
            </a:r>
            <a:r>
              <a:rPr lang="en-US" sz="1200" b="1" dirty="0" smtClean="0">
                <a:solidFill>
                  <a:srgbClr val="002060"/>
                </a:solidFill>
                <a:latin typeface="Qlassik Bold" pitchFamily="18" charset="0"/>
                <a:ea typeface="Geared Slab" pitchFamily="2" charset="0"/>
                <a:cs typeface="Distro"/>
              </a:rPr>
              <a:t>to</a:t>
            </a:r>
            <a:r>
              <a:rPr lang="en-US" sz="1200" b="1" dirty="0">
                <a:solidFill>
                  <a:srgbClr val="002060"/>
                </a:solidFill>
                <a:latin typeface="Qlassik Bold" pitchFamily="18" charset="0"/>
                <a:ea typeface="Geared Slab" pitchFamily="2" charset="0"/>
                <a:cs typeface="Distro"/>
              </a:rPr>
              <a:t>: Mailing Address Mailing Address </a:t>
            </a:r>
            <a:r>
              <a:rPr lang="en-US" sz="1200" b="1" dirty="0" smtClean="0">
                <a:solidFill>
                  <a:srgbClr val="002060"/>
                </a:solidFill>
                <a:latin typeface="Qlassik Bold" pitchFamily="18" charset="0"/>
                <a:ea typeface="Geared Slab" pitchFamily="2" charset="0"/>
                <a:cs typeface="Distro"/>
              </a:rPr>
              <a:t>Registration </a:t>
            </a:r>
            <a:r>
              <a:rPr lang="en-US" sz="1200" b="1" dirty="0">
                <a:solidFill>
                  <a:srgbClr val="002060"/>
                </a:solidFill>
                <a:latin typeface="Qlassik Bold" pitchFamily="18" charset="0"/>
                <a:ea typeface="Geared Slab" pitchFamily="2" charset="0"/>
                <a:cs typeface="Distro"/>
              </a:rPr>
              <a:t>deadline is Date Day, Year. </a:t>
            </a:r>
          </a:p>
          <a:p>
            <a:endParaRPr lang="en-US" sz="1300" b="1" dirty="0">
              <a:solidFill>
                <a:srgbClr val="002060"/>
              </a:solidFill>
              <a:latin typeface="Qlassik Medium" pitchFamily="18" charset="0"/>
              <a:cs typeface="Distro"/>
            </a:endParaRPr>
          </a:p>
        </p:txBody>
      </p:sp>
      <p:sp>
        <p:nvSpPr>
          <p:cNvPr id="15" name="TextBox 14"/>
          <p:cNvSpPr txBox="1"/>
          <p:nvPr/>
        </p:nvSpPr>
        <p:spPr>
          <a:xfrm>
            <a:off x="228600" y="4572000"/>
            <a:ext cx="5473968" cy="320578"/>
          </a:xfrm>
          <a:prstGeom prst="rect">
            <a:avLst/>
          </a:prstGeom>
          <a:noFill/>
        </p:spPr>
        <p:txBody>
          <a:bodyPr wrap="square" lIns="73639" tIns="36819" rIns="73639" bIns="36819" rtlCol="0">
            <a:spAutoFit/>
          </a:bodyPr>
          <a:lstStyle/>
          <a:p>
            <a:r>
              <a:rPr lang="en-US" sz="1600" dirty="0">
                <a:solidFill>
                  <a:srgbClr val="00B0F0"/>
                </a:solidFill>
                <a:effectLst>
                  <a:outerShdw blurRad="50800" dist="38100" dir="2700000" algn="tl" rotWithShape="0">
                    <a:prstClr val="black">
                      <a:alpha val="40000"/>
                    </a:prstClr>
                  </a:outerShdw>
                </a:effectLst>
                <a:latin typeface="Colleged" pitchFamily="66" charset="0"/>
              </a:rPr>
              <a:t>Registration information</a:t>
            </a:r>
          </a:p>
        </p:txBody>
      </p:sp>
      <p:sp>
        <p:nvSpPr>
          <p:cNvPr id="16" name="Rectangle 15"/>
          <p:cNvSpPr/>
          <p:nvPr/>
        </p:nvSpPr>
        <p:spPr>
          <a:xfrm>
            <a:off x="258777" y="8839200"/>
            <a:ext cx="6090475" cy="221359"/>
          </a:xfrm>
          <a:prstGeom prst="rect">
            <a:avLst/>
          </a:prstGeom>
        </p:spPr>
        <p:txBody>
          <a:bodyPr wrap="square" lIns="82058" tIns="41029" rIns="82058" bIns="41029">
            <a:spAutoFit/>
          </a:bodyPr>
          <a:lstStyle/>
          <a:p>
            <a:pPr algn="ctr"/>
            <a:r>
              <a:rPr lang="en-US" sz="900" dirty="0">
                <a:solidFill>
                  <a:srgbClr val="0070C0"/>
                </a:solidFill>
              </a:rPr>
              <a:t>Regnum Christi Programs  © </a:t>
            </a:r>
            <a:r>
              <a:rPr lang="en-US" sz="900" dirty="0" smtClean="0">
                <a:solidFill>
                  <a:srgbClr val="0070C0"/>
                </a:solidFill>
              </a:rPr>
              <a:t>2015 </a:t>
            </a:r>
            <a:r>
              <a:rPr lang="en-US" sz="900" dirty="0">
                <a:solidFill>
                  <a:srgbClr val="0070C0"/>
                </a:solidFill>
              </a:rPr>
              <a:t>Mission Network Activities USA, Inc., </a:t>
            </a:r>
            <a:r>
              <a:rPr lang="en-US" sz="900" dirty="0" smtClean="0">
                <a:solidFill>
                  <a:srgbClr val="0070C0"/>
                </a:solidFill>
              </a:rPr>
              <a:t>All </a:t>
            </a:r>
            <a:r>
              <a:rPr lang="en-US" sz="900" dirty="0">
                <a:solidFill>
                  <a:srgbClr val="0070C0"/>
                </a:solidFill>
              </a:rPr>
              <a:t>Rights Reserved.</a:t>
            </a:r>
          </a:p>
        </p:txBody>
      </p:sp>
      <p:sp>
        <p:nvSpPr>
          <p:cNvPr id="18" name="TextBox 17"/>
          <p:cNvSpPr txBox="1"/>
          <p:nvPr/>
        </p:nvSpPr>
        <p:spPr>
          <a:xfrm>
            <a:off x="4639234" y="457200"/>
            <a:ext cx="2110259" cy="636857"/>
          </a:xfrm>
          <a:prstGeom prst="rect">
            <a:avLst/>
          </a:prstGeom>
          <a:noFill/>
        </p:spPr>
        <p:txBody>
          <a:bodyPr wrap="square" lIns="82058" tIns="41029" rIns="82058" bIns="41029" rtlCol="0">
            <a:spAutoFit/>
          </a:bodyPr>
          <a:lstStyle/>
          <a:p>
            <a:pPr algn="ctr"/>
            <a:r>
              <a:rPr lang="en-US" dirty="0" smtClean="0">
                <a:solidFill>
                  <a:srgbClr val="FF5050"/>
                </a:solidFill>
                <a:effectLst>
                  <a:outerShdw blurRad="38100" dist="38100" dir="2700000" algn="tl">
                    <a:srgbClr val="000000">
                      <a:alpha val="43137"/>
                    </a:srgbClr>
                  </a:outerShdw>
                </a:effectLst>
                <a:latin typeface="Colleged" pitchFamily="66" charset="0"/>
              </a:rPr>
              <a:t>Camp location</a:t>
            </a:r>
            <a:endParaRPr lang="en-US" dirty="0">
              <a:solidFill>
                <a:srgbClr val="FF5050"/>
              </a:solidFill>
              <a:effectLst>
                <a:outerShdw blurRad="38100" dist="38100" dir="2700000" algn="tl">
                  <a:srgbClr val="000000">
                    <a:alpha val="43137"/>
                  </a:srgbClr>
                </a:outerShdw>
              </a:effectLst>
              <a:latin typeface="Colleged" pitchFamily="66" charset="0"/>
            </a:endParaRPr>
          </a:p>
        </p:txBody>
      </p:sp>
      <p:sp>
        <p:nvSpPr>
          <p:cNvPr id="20" name="TextBox 19"/>
          <p:cNvSpPr txBox="1"/>
          <p:nvPr/>
        </p:nvSpPr>
        <p:spPr>
          <a:xfrm>
            <a:off x="4665198" y="1143000"/>
            <a:ext cx="2084295" cy="636857"/>
          </a:xfrm>
          <a:prstGeom prst="rect">
            <a:avLst/>
          </a:prstGeom>
          <a:noFill/>
        </p:spPr>
        <p:txBody>
          <a:bodyPr wrap="square" lIns="82058" tIns="41029" rIns="82058" bIns="41029" rtlCol="0">
            <a:spAutoFit/>
          </a:bodyPr>
          <a:lstStyle/>
          <a:p>
            <a:pPr algn="ctr"/>
            <a:r>
              <a:rPr lang="en-US" dirty="0">
                <a:solidFill>
                  <a:srgbClr val="FF5050"/>
                </a:solidFill>
                <a:effectLst>
                  <a:outerShdw blurRad="38100" dist="38100" dir="2700000" algn="tl">
                    <a:srgbClr val="000000">
                      <a:alpha val="43137"/>
                    </a:srgbClr>
                  </a:outerShdw>
                </a:effectLst>
                <a:latin typeface="Colleged" pitchFamily="66" charset="0"/>
              </a:rPr>
              <a:t>City, </a:t>
            </a:r>
          </a:p>
          <a:p>
            <a:pPr algn="ctr"/>
            <a:r>
              <a:rPr lang="en-US" dirty="0">
                <a:solidFill>
                  <a:srgbClr val="FF5050"/>
                </a:solidFill>
                <a:effectLst>
                  <a:outerShdw blurRad="38100" dist="38100" dir="2700000" algn="tl">
                    <a:srgbClr val="000000">
                      <a:alpha val="43137"/>
                    </a:srgbClr>
                  </a:outerShdw>
                </a:effectLst>
                <a:latin typeface="Colleged" pitchFamily="66" charset="0"/>
              </a:rPr>
              <a:t>State</a:t>
            </a:r>
          </a:p>
        </p:txBody>
      </p:sp>
    </p:spTree>
    <p:extLst>
      <p:ext uri="{BB962C8B-B14F-4D97-AF65-F5344CB8AC3E}">
        <p14:creationId xmlns:p14="http://schemas.microsoft.com/office/powerpoint/2010/main" val="27187173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6858000" cy="9144001"/>
          </a:xfrm>
          <a:prstGeom prst="rect">
            <a:avLst/>
          </a:prstGeom>
        </p:spPr>
      </p:pic>
      <p:sp>
        <p:nvSpPr>
          <p:cNvPr id="15" name="Rounded Rectangle 14"/>
          <p:cNvSpPr/>
          <p:nvPr/>
        </p:nvSpPr>
        <p:spPr>
          <a:xfrm>
            <a:off x="0" y="2216727"/>
            <a:ext cx="6705600" cy="4107873"/>
          </a:xfrm>
          <a:prstGeom prst="roundRect">
            <a:avLst>
              <a:gd name="adj" fmla="val 0"/>
            </a:avLst>
          </a:prstGeom>
          <a:solidFill>
            <a:srgbClr val="FFFFFF">
              <a:alpha val="58039"/>
            </a:srgbClr>
          </a:solidFill>
          <a:ln w="28575">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en-US">
              <a:solidFill>
                <a:schemeClr val="tx1"/>
              </a:solidFill>
              <a:latin typeface="Qlassik Bold" pitchFamily="18" charset="0"/>
            </a:endParaRPr>
          </a:p>
        </p:txBody>
      </p:sp>
      <p:sp>
        <p:nvSpPr>
          <p:cNvPr id="3" name="TextBox 2"/>
          <p:cNvSpPr txBox="1"/>
          <p:nvPr/>
        </p:nvSpPr>
        <p:spPr>
          <a:xfrm>
            <a:off x="390441" y="2449202"/>
            <a:ext cx="6131383" cy="3875398"/>
          </a:xfrm>
          <a:prstGeom prst="rect">
            <a:avLst/>
          </a:prstGeom>
          <a:noFill/>
          <a:ln>
            <a:noFill/>
          </a:ln>
        </p:spPr>
        <p:txBody>
          <a:bodyPr wrap="square" lIns="73639" tIns="36819" rIns="73639" bIns="36819" rtlCol="0">
            <a:spAutoFit/>
          </a:bodyPr>
          <a:lstStyle/>
          <a:p>
            <a:r>
              <a:rPr lang="en-US" sz="1300" dirty="0">
                <a:solidFill>
                  <a:srgbClr val="002060"/>
                </a:solidFill>
                <a:latin typeface="Qlassik Bold" pitchFamily="18" charset="0"/>
                <a:ea typeface="Geared Slab" pitchFamily="2" charset="0"/>
                <a:cs typeface="Distro"/>
              </a:rPr>
              <a:t>Camper’s First &amp; Last Name</a:t>
            </a:r>
            <a:r>
              <a:rPr lang="en-US" sz="1300" dirty="0" smtClean="0">
                <a:solidFill>
                  <a:srgbClr val="002060"/>
                </a:solidFill>
                <a:latin typeface="Qlassik Bold" pitchFamily="18" charset="0"/>
                <a:ea typeface="Geared Slab" pitchFamily="2" charset="0"/>
                <a:cs typeface="Distro"/>
              </a:rPr>
              <a:t>:………………………………………………………………………………………………………..</a:t>
            </a:r>
          </a:p>
          <a:p>
            <a:endParaRPr lang="en-US" sz="1300" dirty="0" smtClean="0">
              <a:solidFill>
                <a:srgbClr val="002060"/>
              </a:solidFill>
              <a:latin typeface="Qlassik Bold" pitchFamily="18" charset="0"/>
              <a:ea typeface="Geared Slab" pitchFamily="2" charset="0"/>
              <a:cs typeface="Distro"/>
            </a:endParaRPr>
          </a:p>
          <a:p>
            <a:r>
              <a:rPr lang="en-US" sz="1300" dirty="0" smtClean="0">
                <a:solidFill>
                  <a:srgbClr val="002060"/>
                </a:solidFill>
                <a:latin typeface="Qlassik Bold" pitchFamily="18" charset="0"/>
                <a:ea typeface="Geared Slab" pitchFamily="2" charset="0"/>
                <a:cs typeface="Distro"/>
              </a:rPr>
              <a:t>Campers </a:t>
            </a:r>
            <a:r>
              <a:rPr lang="en-US" sz="1300" dirty="0">
                <a:solidFill>
                  <a:srgbClr val="002060"/>
                </a:solidFill>
                <a:latin typeface="Qlassik Bold" pitchFamily="18" charset="0"/>
                <a:ea typeface="Geared Slab" pitchFamily="2" charset="0"/>
                <a:cs typeface="Distro"/>
              </a:rPr>
              <a:t>Age: </a:t>
            </a:r>
            <a:r>
              <a:rPr lang="en-US" sz="1300" dirty="0" smtClean="0">
                <a:solidFill>
                  <a:srgbClr val="002060"/>
                </a:solidFill>
                <a:latin typeface="Qlassik Bold" pitchFamily="18" charset="0"/>
                <a:ea typeface="Geared Slab" pitchFamily="2" charset="0"/>
                <a:cs typeface="Distro"/>
              </a:rPr>
              <a:t>…… </a:t>
            </a:r>
            <a:r>
              <a:rPr lang="en-US" sz="1300" dirty="0">
                <a:solidFill>
                  <a:srgbClr val="002060"/>
                </a:solidFill>
                <a:latin typeface="Qlassik Bold" pitchFamily="18" charset="0"/>
                <a:ea typeface="Geared Slab" pitchFamily="2" charset="0"/>
                <a:cs typeface="Distro"/>
              </a:rPr>
              <a:t>Date of Birth: </a:t>
            </a:r>
            <a:r>
              <a:rPr lang="en-US" sz="1300" dirty="0" smtClean="0">
                <a:solidFill>
                  <a:srgbClr val="002060"/>
                </a:solidFill>
                <a:latin typeface="Qlassik Bold" pitchFamily="18" charset="0"/>
                <a:ea typeface="Geared Slab" pitchFamily="2" charset="0"/>
                <a:cs typeface="Distro"/>
              </a:rPr>
              <a:t>…………………. Grade </a:t>
            </a:r>
            <a:r>
              <a:rPr lang="en-US" sz="1300" dirty="0">
                <a:solidFill>
                  <a:srgbClr val="002060"/>
                </a:solidFill>
                <a:latin typeface="Qlassik Bold" pitchFamily="18" charset="0"/>
                <a:ea typeface="Geared Slab" pitchFamily="2" charset="0"/>
                <a:cs typeface="Distro"/>
              </a:rPr>
              <a:t>Completed: </a:t>
            </a:r>
            <a:r>
              <a:rPr lang="en-US" sz="1300" dirty="0" smtClean="0">
                <a:solidFill>
                  <a:srgbClr val="002060"/>
                </a:solidFill>
                <a:latin typeface="Qlassik Bold" pitchFamily="18" charset="0"/>
                <a:ea typeface="Geared Slab" pitchFamily="2" charset="0"/>
                <a:cs typeface="Distro"/>
              </a:rPr>
              <a:t>…….… School:……………………………… </a:t>
            </a:r>
            <a:endParaRPr lang="en-US" sz="1300" dirty="0">
              <a:solidFill>
                <a:srgbClr val="002060"/>
              </a:solidFill>
              <a:latin typeface="Qlassik Bold" pitchFamily="18" charset="0"/>
              <a:ea typeface="Geared Slab" pitchFamily="2" charset="0"/>
              <a:cs typeface="Distro"/>
            </a:endParaRPr>
          </a:p>
          <a:p>
            <a:endParaRPr lang="en-US" sz="1300" dirty="0" smtClean="0">
              <a:solidFill>
                <a:srgbClr val="002060"/>
              </a:solidFill>
              <a:latin typeface="Qlassik Bold" pitchFamily="18" charset="0"/>
              <a:ea typeface="Geared Slab" pitchFamily="2" charset="0"/>
              <a:cs typeface="Distro"/>
            </a:endParaRPr>
          </a:p>
          <a:p>
            <a:r>
              <a:rPr lang="en-US" sz="1300" dirty="0" smtClean="0">
                <a:solidFill>
                  <a:srgbClr val="002060"/>
                </a:solidFill>
                <a:latin typeface="Qlassik Bold" pitchFamily="18" charset="0"/>
                <a:ea typeface="Geared Slab" pitchFamily="2" charset="0"/>
                <a:cs typeface="Distro"/>
              </a:rPr>
              <a:t>Parent’s </a:t>
            </a:r>
            <a:r>
              <a:rPr lang="en-US" sz="1300" dirty="0">
                <a:solidFill>
                  <a:srgbClr val="002060"/>
                </a:solidFill>
                <a:latin typeface="Qlassik Bold" pitchFamily="18" charset="0"/>
                <a:ea typeface="Geared Slab" pitchFamily="2" charset="0"/>
                <a:cs typeface="Distro"/>
              </a:rPr>
              <a:t>First &amp; Last Names:  </a:t>
            </a:r>
            <a:r>
              <a:rPr lang="en-US" sz="1300" dirty="0" smtClean="0">
                <a:solidFill>
                  <a:srgbClr val="002060"/>
                </a:solidFill>
                <a:latin typeface="Qlassik Bold" pitchFamily="18" charset="0"/>
                <a:ea typeface="Geared Slab" pitchFamily="2" charset="0"/>
                <a:cs typeface="Distro"/>
              </a:rPr>
              <a:t>……………………………………………………………………………….…………………..…</a:t>
            </a:r>
            <a:endParaRPr lang="en-US" sz="1300" dirty="0">
              <a:solidFill>
                <a:srgbClr val="002060"/>
              </a:solidFill>
              <a:latin typeface="Qlassik Bold" pitchFamily="18" charset="0"/>
              <a:ea typeface="Geared Slab" pitchFamily="2" charset="0"/>
              <a:cs typeface="Distro"/>
            </a:endParaRPr>
          </a:p>
          <a:p>
            <a:endParaRPr lang="en-US" sz="1300" dirty="0" smtClean="0">
              <a:solidFill>
                <a:srgbClr val="002060"/>
              </a:solidFill>
              <a:latin typeface="Qlassik Bold" pitchFamily="18" charset="0"/>
              <a:ea typeface="Geared Slab" pitchFamily="2" charset="0"/>
              <a:cs typeface="Distro"/>
            </a:endParaRPr>
          </a:p>
          <a:p>
            <a:r>
              <a:rPr lang="en-US" sz="1300" dirty="0" smtClean="0">
                <a:solidFill>
                  <a:srgbClr val="002060"/>
                </a:solidFill>
                <a:latin typeface="Qlassik Bold" pitchFamily="18" charset="0"/>
                <a:ea typeface="Geared Slab" pitchFamily="2" charset="0"/>
                <a:cs typeface="Distro"/>
              </a:rPr>
              <a:t>Home  </a:t>
            </a:r>
            <a:r>
              <a:rPr lang="en-US" sz="1300" dirty="0">
                <a:solidFill>
                  <a:srgbClr val="002060"/>
                </a:solidFill>
                <a:latin typeface="Qlassik Bold" pitchFamily="18" charset="0"/>
                <a:ea typeface="Geared Slab" pitchFamily="2" charset="0"/>
                <a:cs typeface="Distro"/>
              </a:rPr>
              <a:t>Address</a:t>
            </a:r>
            <a:r>
              <a:rPr lang="en-US" sz="1300" dirty="0" smtClean="0">
                <a:solidFill>
                  <a:srgbClr val="002060"/>
                </a:solidFill>
                <a:latin typeface="Qlassik Bold" pitchFamily="18" charset="0"/>
                <a:ea typeface="Geared Slab" pitchFamily="2" charset="0"/>
                <a:cs typeface="Distro"/>
              </a:rPr>
              <a:t>:………………………………………………………………………………………………..…………………………</a:t>
            </a:r>
          </a:p>
          <a:p>
            <a:endParaRPr lang="en-US" sz="1300" dirty="0" smtClean="0">
              <a:solidFill>
                <a:srgbClr val="002060"/>
              </a:solidFill>
              <a:latin typeface="Qlassik Bold" pitchFamily="18" charset="0"/>
              <a:ea typeface="Geared Slab" pitchFamily="2" charset="0"/>
              <a:cs typeface="Distro"/>
            </a:endParaRPr>
          </a:p>
          <a:p>
            <a:r>
              <a:rPr lang="en-US" sz="1300" dirty="0" smtClean="0">
                <a:solidFill>
                  <a:srgbClr val="002060"/>
                </a:solidFill>
                <a:latin typeface="Qlassik Bold" pitchFamily="18" charset="0"/>
                <a:ea typeface="Geared Slab" pitchFamily="2" charset="0"/>
                <a:cs typeface="Distro"/>
              </a:rPr>
              <a:t>Parent’s </a:t>
            </a:r>
            <a:r>
              <a:rPr lang="en-US" sz="1300" dirty="0">
                <a:solidFill>
                  <a:srgbClr val="002060"/>
                </a:solidFill>
                <a:latin typeface="Qlassik Bold" pitchFamily="18" charset="0"/>
                <a:ea typeface="Geared Slab" pitchFamily="2" charset="0"/>
                <a:cs typeface="Distro"/>
              </a:rPr>
              <a:t>Phone- Home: </a:t>
            </a:r>
            <a:r>
              <a:rPr lang="en-US" sz="1300" dirty="0" smtClean="0">
                <a:solidFill>
                  <a:srgbClr val="002060"/>
                </a:solidFill>
                <a:latin typeface="Qlassik Bold" pitchFamily="18" charset="0"/>
                <a:ea typeface="Geared Slab" pitchFamily="2" charset="0"/>
                <a:cs typeface="Distro"/>
              </a:rPr>
              <a:t>…..…..………………………………………Cell:………………………………………………………..</a:t>
            </a:r>
            <a:endParaRPr lang="en-US" sz="1300" dirty="0">
              <a:solidFill>
                <a:srgbClr val="002060"/>
              </a:solidFill>
              <a:latin typeface="Qlassik Bold" pitchFamily="18" charset="0"/>
              <a:ea typeface="Geared Slab" pitchFamily="2" charset="0"/>
              <a:cs typeface="Distro"/>
            </a:endParaRPr>
          </a:p>
          <a:p>
            <a:endParaRPr lang="en-US" sz="1300" dirty="0" smtClean="0">
              <a:solidFill>
                <a:srgbClr val="002060"/>
              </a:solidFill>
              <a:latin typeface="Qlassik Bold" pitchFamily="18" charset="0"/>
              <a:ea typeface="Geared Slab" pitchFamily="2" charset="0"/>
              <a:cs typeface="Distro"/>
            </a:endParaRPr>
          </a:p>
          <a:p>
            <a:r>
              <a:rPr lang="en-US" sz="1300" dirty="0" smtClean="0">
                <a:solidFill>
                  <a:srgbClr val="002060"/>
                </a:solidFill>
                <a:latin typeface="Qlassik Bold" pitchFamily="18" charset="0"/>
                <a:ea typeface="Geared Slab" pitchFamily="2" charset="0"/>
                <a:cs typeface="Distro"/>
              </a:rPr>
              <a:t>Parent’s </a:t>
            </a:r>
            <a:r>
              <a:rPr lang="en-US" sz="1300" dirty="0">
                <a:solidFill>
                  <a:srgbClr val="002060"/>
                </a:solidFill>
                <a:latin typeface="Qlassik Bold" pitchFamily="18" charset="0"/>
                <a:ea typeface="Geared Slab" pitchFamily="2" charset="0"/>
                <a:cs typeface="Distro"/>
              </a:rPr>
              <a:t>Email: </a:t>
            </a:r>
            <a:r>
              <a:rPr lang="en-US" sz="1300" dirty="0" smtClean="0">
                <a:solidFill>
                  <a:srgbClr val="002060"/>
                </a:solidFill>
                <a:latin typeface="Qlassik Bold" pitchFamily="18" charset="0"/>
                <a:ea typeface="Geared Slab" pitchFamily="2" charset="0"/>
                <a:cs typeface="Distro"/>
              </a:rPr>
              <a:t>………………………………………………………..…………………………………………………………………</a:t>
            </a:r>
          </a:p>
          <a:p>
            <a:endParaRPr lang="en-US" sz="1300" dirty="0" smtClean="0">
              <a:solidFill>
                <a:srgbClr val="002060"/>
              </a:solidFill>
              <a:latin typeface="Qlassik Bold" pitchFamily="18" charset="0"/>
              <a:ea typeface="Geared Slab" pitchFamily="2" charset="0"/>
              <a:cs typeface="Distro"/>
            </a:endParaRPr>
          </a:p>
          <a:p>
            <a:r>
              <a:rPr lang="en-US" sz="1300" dirty="0" smtClean="0">
                <a:solidFill>
                  <a:srgbClr val="002060"/>
                </a:solidFill>
                <a:latin typeface="Qlassik Bold" pitchFamily="18" charset="0"/>
                <a:ea typeface="Geared Slab" pitchFamily="2" charset="0"/>
                <a:cs typeface="Distro"/>
              </a:rPr>
              <a:t>Camper’s </a:t>
            </a:r>
            <a:r>
              <a:rPr lang="en-US" sz="1300" dirty="0">
                <a:solidFill>
                  <a:srgbClr val="002060"/>
                </a:solidFill>
                <a:latin typeface="Qlassik Bold" pitchFamily="18" charset="0"/>
                <a:ea typeface="Geared Slab" pitchFamily="2" charset="0"/>
                <a:cs typeface="Distro"/>
              </a:rPr>
              <a:t>Email</a:t>
            </a:r>
            <a:r>
              <a:rPr lang="en-US" sz="1300" dirty="0" smtClean="0">
                <a:solidFill>
                  <a:srgbClr val="002060"/>
                </a:solidFill>
                <a:latin typeface="Qlassik Bold" pitchFamily="18" charset="0"/>
                <a:ea typeface="Geared Slab" pitchFamily="2" charset="0"/>
                <a:cs typeface="Distro"/>
              </a:rPr>
              <a:t>:……………………………..…………………………………………………………………………………..………</a:t>
            </a:r>
          </a:p>
          <a:p>
            <a:r>
              <a:rPr lang="en-US" sz="1300" dirty="0" smtClean="0">
                <a:solidFill>
                  <a:srgbClr val="002060"/>
                </a:solidFill>
                <a:latin typeface="Qlassik Bold" pitchFamily="18" charset="0"/>
                <a:ea typeface="Geared Slab" pitchFamily="2" charset="0"/>
                <a:cs typeface="Distro"/>
              </a:rPr>
              <a:t>Please </a:t>
            </a:r>
            <a:r>
              <a:rPr lang="en-US" sz="1300" dirty="0">
                <a:solidFill>
                  <a:srgbClr val="002060"/>
                </a:solidFill>
                <a:latin typeface="Qlassik Bold" pitchFamily="18" charset="0"/>
                <a:ea typeface="Geared Slab" pitchFamily="2" charset="0"/>
                <a:cs typeface="Distro"/>
              </a:rPr>
              <a:t>send emails to </a:t>
            </a:r>
            <a:r>
              <a:rPr lang="en-US" sz="1300" dirty="0">
                <a:solidFill>
                  <a:srgbClr val="002060"/>
                </a:solidFill>
                <a:latin typeface="Qlassik Bold" pitchFamily="18" charset="0"/>
                <a:ea typeface="Geared Slab" pitchFamily="2" charset="0"/>
                <a:cs typeface="Distro"/>
                <a:sym typeface="Wingdings"/>
              </a:rPr>
              <a:t> </a:t>
            </a:r>
            <a:r>
              <a:rPr lang="en-US" sz="1300" dirty="0">
                <a:solidFill>
                  <a:srgbClr val="002060"/>
                </a:solidFill>
                <a:latin typeface="Qlassik Bold" pitchFamily="18" charset="0"/>
                <a:ea typeface="Geared Slab" pitchFamily="2" charset="0"/>
                <a:cs typeface="Distro"/>
              </a:rPr>
              <a:t>camper </a:t>
            </a:r>
            <a:r>
              <a:rPr lang="en-US" sz="1300" dirty="0">
                <a:solidFill>
                  <a:srgbClr val="002060"/>
                </a:solidFill>
                <a:latin typeface="Qlassik Bold" pitchFamily="18" charset="0"/>
                <a:ea typeface="Geared Slab" pitchFamily="2" charset="0"/>
                <a:cs typeface="Distro"/>
                <a:sym typeface="Wingdings"/>
              </a:rPr>
              <a:t> parent  both. </a:t>
            </a:r>
            <a:endParaRPr lang="en-US" sz="1300" dirty="0">
              <a:solidFill>
                <a:srgbClr val="002060"/>
              </a:solidFill>
              <a:latin typeface="Qlassik Bold" pitchFamily="18" charset="0"/>
              <a:ea typeface="Geared Slab" pitchFamily="2" charset="0"/>
              <a:cs typeface="Distro"/>
            </a:endParaRPr>
          </a:p>
          <a:p>
            <a:r>
              <a:rPr lang="en-US" sz="1300" dirty="0" smtClean="0">
                <a:solidFill>
                  <a:srgbClr val="002060"/>
                </a:solidFill>
                <a:latin typeface="Qlassik Bold" pitchFamily="18" charset="0"/>
                <a:ea typeface="Geared Slab" pitchFamily="2" charset="0"/>
                <a:cs typeface="Distro"/>
              </a:rPr>
              <a:t>T </a:t>
            </a:r>
            <a:r>
              <a:rPr lang="en-US" sz="1300" dirty="0">
                <a:solidFill>
                  <a:srgbClr val="002060"/>
                </a:solidFill>
                <a:latin typeface="Qlassik Bold" pitchFamily="18" charset="0"/>
                <a:ea typeface="Geared Slab" pitchFamily="2" charset="0"/>
                <a:cs typeface="Distro"/>
              </a:rPr>
              <a:t>-Shirt Size: </a:t>
            </a:r>
            <a:r>
              <a:rPr lang="en-US" sz="1300" dirty="0">
                <a:solidFill>
                  <a:srgbClr val="002060"/>
                </a:solidFill>
                <a:latin typeface="Qlassik Bold" pitchFamily="18" charset="0"/>
                <a:ea typeface="Geared Slab" pitchFamily="2" charset="0"/>
                <a:cs typeface="Distro"/>
                <a:sym typeface="Wingdings"/>
              </a:rPr>
              <a:t>YS  YM   YL AS  AM AL   AXL  </a:t>
            </a:r>
            <a:endParaRPr lang="en-US" sz="1300" dirty="0" smtClean="0">
              <a:solidFill>
                <a:srgbClr val="002060"/>
              </a:solidFill>
              <a:latin typeface="Qlassik Bold" pitchFamily="18" charset="0"/>
              <a:ea typeface="Geared Slab" pitchFamily="2" charset="0"/>
              <a:cs typeface="Distro"/>
              <a:sym typeface="Wingdings"/>
            </a:endParaRPr>
          </a:p>
          <a:p>
            <a:r>
              <a:rPr lang="en-US" sz="1300" dirty="0" smtClean="0">
                <a:solidFill>
                  <a:srgbClr val="002060"/>
                </a:solidFill>
                <a:latin typeface="Qlassik Bold" pitchFamily="18" charset="0"/>
                <a:ea typeface="Geared Slab" pitchFamily="2" charset="0"/>
                <a:cs typeface="Distro"/>
                <a:sym typeface="Wingdings"/>
              </a:rPr>
              <a:t> </a:t>
            </a:r>
            <a:r>
              <a:rPr lang="en-US" sz="1300" dirty="0">
                <a:solidFill>
                  <a:srgbClr val="002060"/>
                </a:solidFill>
                <a:latin typeface="Qlassik Bold" pitchFamily="18" charset="0"/>
                <a:ea typeface="Geared Slab" pitchFamily="2" charset="0"/>
                <a:cs typeface="Distro"/>
                <a:sym typeface="Wingdings"/>
              </a:rPr>
              <a:t>Please order an additional t-shirt for my daughter at $10</a:t>
            </a:r>
          </a:p>
          <a:p>
            <a:r>
              <a:rPr lang="en-US" sz="1300" dirty="0" smtClean="0">
                <a:solidFill>
                  <a:srgbClr val="002060"/>
                </a:solidFill>
                <a:latin typeface="Qlassik Bold" pitchFamily="18" charset="0"/>
                <a:ea typeface="Geared Slab" pitchFamily="2" charset="0"/>
                <a:cs typeface="Distro"/>
                <a:sym typeface="Wingdings"/>
              </a:rPr>
              <a:t> </a:t>
            </a:r>
            <a:r>
              <a:rPr lang="en-US" sz="1300" dirty="0">
                <a:solidFill>
                  <a:srgbClr val="002060"/>
                </a:solidFill>
                <a:latin typeface="Qlassik Bold" pitchFamily="18" charset="0"/>
                <a:ea typeface="Geared Slab" pitchFamily="2" charset="0"/>
                <a:cs typeface="Distro"/>
                <a:sym typeface="Wingdings"/>
              </a:rPr>
              <a:t>Contact me about volunteer opportunities in preparation or during the camp. </a:t>
            </a:r>
            <a:endParaRPr lang="en-US" sz="1300" dirty="0">
              <a:solidFill>
                <a:srgbClr val="002060"/>
              </a:solidFill>
              <a:latin typeface="Qlassik Bold" pitchFamily="18" charset="0"/>
              <a:ea typeface="Geared Slab" pitchFamily="2" charset="0"/>
              <a:cs typeface="Distro"/>
            </a:endParaRPr>
          </a:p>
          <a:p>
            <a:r>
              <a:rPr lang="en-US" sz="1300" dirty="0" smtClean="0">
                <a:solidFill>
                  <a:srgbClr val="002060"/>
                </a:solidFill>
                <a:latin typeface="Qlassik Bold" pitchFamily="18" charset="0"/>
                <a:ea typeface="Geared Slab" pitchFamily="2" charset="0"/>
                <a:cs typeface="Distro"/>
              </a:rPr>
              <a:t>Please </a:t>
            </a:r>
            <a:r>
              <a:rPr lang="en-US" sz="1300" dirty="0">
                <a:solidFill>
                  <a:srgbClr val="002060"/>
                </a:solidFill>
                <a:latin typeface="Qlassik Bold" pitchFamily="18" charset="0"/>
                <a:ea typeface="Geared Slab" pitchFamily="2" charset="0"/>
                <a:cs typeface="Distro"/>
              </a:rPr>
              <a:t>send this registration form along with the Permission Form and payment of $123 made out to Name </a:t>
            </a:r>
            <a:r>
              <a:rPr lang="en-US" sz="1300" dirty="0" smtClean="0">
                <a:solidFill>
                  <a:srgbClr val="002060"/>
                </a:solidFill>
                <a:latin typeface="Qlassik Bold" pitchFamily="18" charset="0"/>
                <a:ea typeface="Geared Slab" pitchFamily="2" charset="0"/>
                <a:cs typeface="Distro"/>
              </a:rPr>
              <a:t>to</a:t>
            </a:r>
            <a:r>
              <a:rPr lang="en-US" sz="1300" dirty="0">
                <a:solidFill>
                  <a:srgbClr val="002060"/>
                </a:solidFill>
                <a:latin typeface="Qlassik Bold" pitchFamily="18" charset="0"/>
                <a:ea typeface="Geared Slab" pitchFamily="2" charset="0"/>
                <a:cs typeface="Distro"/>
              </a:rPr>
              <a:t>: Mailing Address Mailing Addres</a:t>
            </a:r>
            <a:r>
              <a:rPr lang="en-US" sz="1300" dirty="0">
                <a:solidFill>
                  <a:srgbClr val="002060"/>
                </a:solidFill>
                <a:latin typeface="Qlassik Bold" pitchFamily="18" charset="0"/>
                <a:cs typeface="Distro"/>
              </a:rPr>
              <a:t>s </a:t>
            </a:r>
          </a:p>
        </p:txBody>
      </p:sp>
      <p:sp>
        <p:nvSpPr>
          <p:cNvPr id="4" name="TextBox 3"/>
          <p:cNvSpPr txBox="1"/>
          <p:nvPr/>
        </p:nvSpPr>
        <p:spPr>
          <a:xfrm>
            <a:off x="2971800" y="1828800"/>
            <a:ext cx="3589411" cy="351356"/>
          </a:xfrm>
          <a:prstGeom prst="rect">
            <a:avLst/>
          </a:prstGeom>
          <a:noFill/>
        </p:spPr>
        <p:txBody>
          <a:bodyPr wrap="square" lIns="73639" tIns="36819" rIns="73639" bIns="36819" rtlCol="0">
            <a:spAutoFit/>
          </a:bodyPr>
          <a:lstStyle/>
          <a:p>
            <a:pPr algn="r"/>
            <a:r>
              <a:rPr lang="en-US" dirty="0" smtClean="0">
                <a:solidFill>
                  <a:srgbClr val="FF3399"/>
                </a:solidFill>
                <a:effectLst>
                  <a:outerShdw blurRad="50800" dist="38100" dir="2700000" algn="tl" rotWithShape="0">
                    <a:prstClr val="black">
                      <a:alpha val="40000"/>
                    </a:prstClr>
                  </a:outerShdw>
                </a:effectLst>
                <a:latin typeface="Colleged" pitchFamily="66" charset="0"/>
              </a:rPr>
              <a:t>Registration form</a:t>
            </a:r>
            <a:endParaRPr lang="en-US" dirty="0">
              <a:solidFill>
                <a:srgbClr val="FF3399"/>
              </a:solidFill>
              <a:effectLst>
                <a:outerShdw blurRad="50800" dist="38100" dir="2700000" algn="tl" rotWithShape="0">
                  <a:prstClr val="black">
                    <a:alpha val="40000"/>
                  </a:prstClr>
                </a:outerShdw>
              </a:effectLst>
              <a:latin typeface="Colleged" pitchFamily="66" charset="0"/>
            </a:endParaRPr>
          </a:p>
        </p:txBody>
      </p:sp>
      <p:sp>
        <p:nvSpPr>
          <p:cNvPr id="5" name="TextBox 4"/>
          <p:cNvSpPr txBox="1"/>
          <p:nvPr/>
        </p:nvSpPr>
        <p:spPr>
          <a:xfrm>
            <a:off x="228600" y="6385022"/>
            <a:ext cx="2951473" cy="320578"/>
          </a:xfrm>
          <a:prstGeom prst="rect">
            <a:avLst/>
          </a:prstGeom>
          <a:noFill/>
        </p:spPr>
        <p:txBody>
          <a:bodyPr wrap="square" lIns="73639" tIns="36819" rIns="73639" bIns="36819" rtlCol="0">
            <a:spAutoFit/>
          </a:bodyPr>
          <a:lstStyle/>
          <a:p>
            <a:pPr algn="ctr"/>
            <a:r>
              <a:rPr lang="en-US" sz="1600" dirty="0">
                <a:solidFill>
                  <a:srgbClr val="0070C0"/>
                </a:solidFill>
                <a:effectLst>
                  <a:outerShdw blurRad="50800" dist="38100" dir="2700000" algn="tl" rotWithShape="0">
                    <a:prstClr val="black">
                      <a:alpha val="40000"/>
                    </a:prstClr>
                  </a:outerShdw>
                </a:effectLst>
                <a:latin typeface="Colleged" pitchFamily="66" charset="0"/>
              </a:rPr>
              <a:t>Camp packing list </a:t>
            </a:r>
          </a:p>
        </p:txBody>
      </p:sp>
      <p:sp>
        <p:nvSpPr>
          <p:cNvPr id="10" name="TextBox 9"/>
          <p:cNvSpPr txBox="1"/>
          <p:nvPr/>
        </p:nvSpPr>
        <p:spPr>
          <a:xfrm>
            <a:off x="386914" y="6733308"/>
            <a:ext cx="2813486" cy="2173804"/>
          </a:xfrm>
          <a:prstGeom prst="rect">
            <a:avLst/>
          </a:prstGeom>
          <a:noFill/>
        </p:spPr>
        <p:txBody>
          <a:bodyPr wrap="square" lIns="73639" tIns="36819" rIns="73639" bIns="36819" rtlCol="0">
            <a:spAutoFit/>
          </a:bodyPr>
          <a:lstStyle/>
          <a:p>
            <a:r>
              <a:rPr lang="en-US" sz="900" dirty="0">
                <a:latin typeface="Qlassik Bold" pitchFamily="18" charset="0"/>
                <a:ea typeface="Geared Slab" pitchFamily="2" charset="0"/>
                <a:cs typeface="Distro"/>
              </a:rPr>
              <a:t>___ Shorts enough for each day  </a:t>
            </a:r>
          </a:p>
          <a:p>
            <a:r>
              <a:rPr lang="en-US" sz="900" dirty="0">
                <a:latin typeface="Qlassik Bold" pitchFamily="18" charset="0"/>
                <a:ea typeface="Geared Slab" pitchFamily="2" charset="0"/>
                <a:cs typeface="Distro"/>
              </a:rPr>
              <a:t>___ Shirts enough for each day  ___ 2 pairs of jeans </a:t>
            </a:r>
          </a:p>
          <a:p>
            <a:r>
              <a:rPr lang="en-US" sz="900" dirty="0">
                <a:latin typeface="Qlassik Bold" pitchFamily="18" charset="0"/>
                <a:ea typeface="Geared Slab" pitchFamily="2" charset="0"/>
                <a:cs typeface="Distro"/>
              </a:rPr>
              <a:t>___ 1 raincoat with hat or hood</a:t>
            </a:r>
          </a:p>
          <a:p>
            <a:r>
              <a:rPr lang="en-US" sz="900" dirty="0">
                <a:latin typeface="Qlassik Bold" pitchFamily="18" charset="0"/>
                <a:ea typeface="Geared Slab" pitchFamily="2" charset="0"/>
                <a:cs typeface="Distro"/>
              </a:rPr>
              <a:t>___ 1-2 sweatshirts, sweaters or jackets</a:t>
            </a:r>
          </a:p>
          <a:p>
            <a:r>
              <a:rPr lang="en-US" sz="900" dirty="0">
                <a:latin typeface="Qlassik Bold" pitchFamily="18" charset="0"/>
                <a:ea typeface="Geared Slab" pitchFamily="2" charset="0"/>
                <a:cs typeface="Distro"/>
              </a:rPr>
              <a:t>___ Underwear and socks   ___ Flip flops or sandals </a:t>
            </a:r>
          </a:p>
          <a:p>
            <a:r>
              <a:rPr lang="en-US" sz="900" dirty="0">
                <a:latin typeface="Qlassik Bold" pitchFamily="18" charset="0"/>
                <a:ea typeface="Geared Slab" pitchFamily="2" charset="0"/>
                <a:cs typeface="Distro"/>
              </a:rPr>
              <a:t>___ Bathing suits </a:t>
            </a:r>
            <a:r>
              <a:rPr lang="en-US" sz="700" dirty="0">
                <a:latin typeface="Qlassik Bold" pitchFamily="18" charset="0"/>
                <a:ea typeface="Geared Slab" pitchFamily="2" charset="0"/>
                <a:cs typeface="Distro"/>
              </a:rPr>
              <a:t>(</a:t>
            </a:r>
            <a:r>
              <a:rPr lang="en-US" sz="800" dirty="0">
                <a:latin typeface="Qlassik Bold" pitchFamily="18" charset="0"/>
                <a:ea typeface="Geared Slab" pitchFamily="2" charset="0"/>
                <a:cs typeface="Distro"/>
              </a:rPr>
              <a:t>one-piece suits or </a:t>
            </a:r>
            <a:r>
              <a:rPr lang="en-US" sz="800" dirty="0" err="1">
                <a:latin typeface="Qlassik Bold" pitchFamily="18" charset="0"/>
                <a:ea typeface="Geared Slab" pitchFamily="2" charset="0"/>
                <a:cs typeface="Distro"/>
              </a:rPr>
              <a:t>tankini’s</a:t>
            </a:r>
            <a:r>
              <a:rPr lang="en-US" sz="800" dirty="0">
                <a:latin typeface="Qlassik Bold" pitchFamily="18" charset="0"/>
                <a:ea typeface="Geared Slab" pitchFamily="2" charset="0"/>
                <a:cs typeface="Distro"/>
              </a:rPr>
              <a:t> )</a:t>
            </a:r>
          </a:p>
          <a:p>
            <a:r>
              <a:rPr lang="en-US" sz="900" dirty="0">
                <a:latin typeface="Qlassik Bold" pitchFamily="18" charset="0"/>
                <a:ea typeface="Geared Slab" pitchFamily="2" charset="0"/>
                <a:cs typeface="Distro"/>
              </a:rPr>
              <a:t>___ 2 nice outfits for Mass </a:t>
            </a:r>
          </a:p>
          <a:p>
            <a:r>
              <a:rPr lang="en-US" sz="900" dirty="0">
                <a:latin typeface="Qlassik Bold" pitchFamily="18" charset="0"/>
                <a:ea typeface="Geared Slab" pitchFamily="2" charset="0"/>
                <a:cs typeface="Distro"/>
              </a:rPr>
              <a:t>___ Tennis shoes for playing </a:t>
            </a:r>
            <a:r>
              <a:rPr lang="en-US" sz="900" dirty="0" smtClean="0">
                <a:latin typeface="Qlassik Bold" pitchFamily="18" charset="0"/>
                <a:ea typeface="Geared Slab" pitchFamily="2" charset="0"/>
                <a:cs typeface="Distro"/>
              </a:rPr>
              <a:t>sports</a:t>
            </a:r>
          </a:p>
          <a:p>
            <a:r>
              <a:rPr lang="en-US" sz="900" dirty="0" smtClean="0">
                <a:latin typeface="Qlassik Bold" pitchFamily="18" charset="0"/>
                <a:ea typeface="Geared Slab" pitchFamily="2" charset="0"/>
                <a:cs typeface="Distro"/>
              </a:rPr>
              <a:t>___ </a:t>
            </a:r>
            <a:r>
              <a:rPr lang="en-US" sz="900" dirty="0">
                <a:latin typeface="Qlassik Bold" pitchFamily="18" charset="0"/>
                <a:ea typeface="Geared Slab" pitchFamily="2" charset="0"/>
                <a:cs typeface="Distro"/>
              </a:rPr>
              <a:t>Water shoes  ___ Shoes for hiking</a:t>
            </a:r>
          </a:p>
          <a:p>
            <a:r>
              <a:rPr lang="en-US" sz="900" dirty="0">
                <a:latin typeface="Qlassik Bold" pitchFamily="18" charset="0"/>
                <a:ea typeface="Geared Slab" pitchFamily="2" charset="0"/>
                <a:cs typeface="Distro"/>
              </a:rPr>
              <a:t>___ Soap and shampoo, hairbrush</a:t>
            </a:r>
          </a:p>
          <a:p>
            <a:r>
              <a:rPr lang="en-US" sz="900" dirty="0">
                <a:latin typeface="Qlassik Bold" pitchFamily="18" charset="0"/>
                <a:ea typeface="Geared Slab" pitchFamily="2" charset="0"/>
                <a:cs typeface="Distro"/>
              </a:rPr>
              <a:t>___ Toothbrush and toothpaste  ___ Pajamas</a:t>
            </a:r>
          </a:p>
          <a:p>
            <a:r>
              <a:rPr lang="en-US" sz="900" dirty="0">
                <a:latin typeface="Qlassik Bold" pitchFamily="18" charset="0"/>
                <a:ea typeface="Geared Slab" pitchFamily="2" charset="0"/>
                <a:cs typeface="Distro"/>
              </a:rPr>
              <a:t>___ Sunscreen  and Bug repellant  ___ Hat</a:t>
            </a:r>
          </a:p>
          <a:p>
            <a:r>
              <a:rPr lang="en-US" sz="900" dirty="0">
                <a:latin typeface="Qlassik Bold" pitchFamily="18" charset="0"/>
                <a:ea typeface="Geared Slab" pitchFamily="2" charset="0"/>
                <a:cs typeface="Distro"/>
              </a:rPr>
              <a:t>___ Pillow and sleeping bag ___ Laundry bag</a:t>
            </a:r>
          </a:p>
          <a:p>
            <a:r>
              <a:rPr lang="en-US" sz="900" dirty="0">
                <a:latin typeface="Qlassik Bold" pitchFamily="18" charset="0"/>
                <a:ea typeface="Geared Slab" pitchFamily="2" charset="0"/>
                <a:cs typeface="Distro"/>
              </a:rPr>
              <a:t>___ 2-3 Towels and washcloths </a:t>
            </a:r>
          </a:p>
          <a:p>
            <a:r>
              <a:rPr lang="en-US" sz="900" dirty="0">
                <a:latin typeface="Qlassik Bold" pitchFamily="18" charset="0"/>
                <a:ea typeface="Geared Slab" pitchFamily="2" charset="0"/>
                <a:cs typeface="Distro"/>
              </a:rPr>
              <a:t>___ Bible, rosary, </a:t>
            </a:r>
          </a:p>
        </p:txBody>
      </p:sp>
      <p:sp>
        <p:nvSpPr>
          <p:cNvPr id="11" name="TextBox 10"/>
          <p:cNvSpPr txBox="1"/>
          <p:nvPr/>
        </p:nvSpPr>
        <p:spPr>
          <a:xfrm>
            <a:off x="3429000" y="734743"/>
            <a:ext cx="3276600" cy="636857"/>
          </a:xfrm>
          <a:prstGeom prst="rect">
            <a:avLst/>
          </a:prstGeom>
          <a:noFill/>
        </p:spPr>
        <p:txBody>
          <a:bodyPr wrap="square" lIns="82058" tIns="41029" rIns="82058" bIns="41029" rtlCol="0">
            <a:spAutoFit/>
          </a:bodyPr>
          <a:lstStyle/>
          <a:p>
            <a:pPr algn="ctr"/>
            <a:r>
              <a:rPr lang="en-US" dirty="0">
                <a:solidFill>
                  <a:schemeClr val="bg1"/>
                </a:solidFill>
                <a:effectLst>
                  <a:outerShdw blurRad="38100" dist="38100" dir="2700000" algn="tl">
                    <a:srgbClr val="000000">
                      <a:alpha val="43137"/>
                    </a:srgbClr>
                  </a:outerShdw>
                </a:effectLst>
                <a:latin typeface="Colleged" pitchFamily="66" charset="0"/>
              </a:rPr>
              <a:t>Location camp   </a:t>
            </a:r>
            <a:endParaRPr lang="en-US" dirty="0" smtClean="0">
              <a:solidFill>
                <a:schemeClr val="bg1"/>
              </a:solidFill>
              <a:effectLst>
                <a:outerShdw blurRad="38100" dist="38100" dir="2700000" algn="tl">
                  <a:srgbClr val="000000">
                    <a:alpha val="43137"/>
                  </a:srgbClr>
                </a:outerShdw>
              </a:effectLst>
              <a:latin typeface="Colleged" pitchFamily="66" charset="0"/>
            </a:endParaRPr>
          </a:p>
          <a:p>
            <a:pPr algn="ctr"/>
            <a:r>
              <a:rPr lang="en-US" dirty="0" smtClean="0">
                <a:solidFill>
                  <a:schemeClr val="bg1"/>
                </a:solidFill>
                <a:effectLst>
                  <a:outerShdw blurRad="38100" dist="38100" dir="2700000" algn="tl">
                    <a:srgbClr val="000000">
                      <a:alpha val="43137"/>
                    </a:srgbClr>
                  </a:outerShdw>
                </a:effectLst>
                <a:latin typeface="Colleged" pitchFamily="66" charset="0"/>
              </a:rPr>
              <a:t>city</a:t>
            </a:r>
            <a:r>
              <a:rPr lang="en-US" dirty="0">
                <a:solidFill>
                  <a:schemeClr val="bg1"/>
                </a:solidFill>
                <a:effectLst>
                  <a:outerShdw blurRad="38100" dist="38100" dir="2700000" algn="tl">
                    <a:srgbClr val="000000">
                      <a:alpha val="43137"/>
                    </a:srgbClr>
                  </a:outerShdw>
                </a:effectLst>
                <a:latin typeface="Colleged" pitchFamily="66" charset="0"/>
              </a:rPr>
              <a:t>, state</a:t>
            </a:r>
          </a:p>
        </p:txBody>
      </p:sp>
      <p:sp>
        <p:nvSpPr>
          <p:cNvPr id="12" name="TextBox 11"/>
          <p:cNvSpPr txBox="1"/>
          <p:nvPr/>
        </p:nvSpPr>
        <p:spPr>
          <a:xfrm>
            <a:off x="3429000" y="326285"/>
            <a:ext cx="3276600" cy="329081"/>
          </a:xfrm>
          <a:prstGeom prst="rect">
            <a:avLst/>
          </a:prstGeom>
          <a:noFill/>
        </p:spPr>
        <p:txBody>
          <a:bodyPr wrap="square" lIns="82058" tIns="41029" rIns="82058" bIns="41029" rtlCol="0">
            <a:spAutoFit/>
          </a:bodyPr>
          <a:lstStyle/>
          <a:p>
            <a:pPr algn="ctr"/>
            <a:r>
              <a:rPr lang="en-US" sz="1600" dirty="0">
                <a:solidFill>
                  <a:schemeClr val="bg1"/>
                </a:solidFill>
                <a:effectLst>
                  <a:outerShdw blurRad="38100" dist="38100" dir="2700000" algn="tl">
                    <a:srgbClr val="000000">
                      <a:alpha val="43137"/>
                    </a:srgbClr>
                  </a:outerShdw>
                </a:effectLst>
                <a:latin typeface="Colleged" pitchFamily="66" charset="0"/>
              </a:rPr>
              <a:t>Month day- day, year </a:t>
            </a:r>
          </a:p>
        </p:txBody>
      </p:sp>
      <p:sp>
        <p:nvSpPr>
          <p:cNvPr id="8" name="Rectangle 7"/>
          <p:cNvSpPr/>
          <p:nvPr/>
        </p:nvSpPr>
        <p:spPr>
          <a:xfrm>
            <a:off x="193785" y="5171570"/>
            <a:ext cx="194573" cy="221359"/>
          </a:xfrm>
          <a:prstGeom prst="rect">
            <a:avLst/>
          </a:prstGeom>
        </p:spPr>
        <p:txBody>
          <a:bodyPr wrap="none" lIns="82058" tIns="41029" rIns="82058" bIns="41029">
            <a:spAutoFit/>
          </a:bodyPr>
          <a:lstStyle/>
          <a:p>
            <a:pPr lvl="0"/>
            <a:r>
              <a:rPr lang="en-US" sz="900" dirty="0">
                <a:latin typeface="Qlassik Bold" pitchFamily="18" charset="0"/>
                <a:ea typeface="Geared Slab" pitchFamily="2" charset="0"/>
                <a:cs typeface="Distro"/>
              </a:rPr>
              <a:t> </a:t>
            </a:r>
          </a:p>
        </p:txBody>
      </p:sp>
    </p:spTree>
    <p:extLst>
      <p:ext uri="{BB962C8B-B14F-4D97-AF65-F5344CB8AC3E}">
        <p14:creationId xmlns:p14="http://schemas.microsoft.com/office/powerpoint/2010/main" val="8503444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845</TotalTime>
  <Words>750</Words>
  <Application>Microsoft Office PowerPoint</Application>
  <PresentationFormat>On-screen Show (4:3)</PresentationFormat>
  <Paragraphs>77</Paragraphs>
  <Slides>4</Slides>
  <Notes>0</Notes>
  <HiddenSlides>0</HiddenSlides>
  <MMClips>0</MMClips>
  <ScaleCrop>false</ScaleCrop>
  <HeadingPairs>
    <vt:vector size="4" baseType="variant">
      <vt:variant>
        <vt:lpstr>Theme</vt:lpstr>
      </vt:variant>
      <vt:variant>
        <vt:i4>1</vt:i4>
      </vt:variant>
      <vt:variant>
        <vt:lpstr>Slide Titles</vt:lpstr>
      </vt:variant>
      <vt:variant>
        <vt:i4>4</vt:i4>
      </vt:variant>
    </vt:vector>
  </HeadingPairs>
  <TitlesOfParts>
    <vt:vector size="5" baseType="lpstr">
      <vt:lpstr>Office Theme</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Nadine McMillan</dc:creator>
  <cp:lastModifiedBy>Nadine McMillan</cp:lastModifiedBy>
  <cp:revision>34</cp:revision>
  <dcterms:created xsi:type="dcterms:W3CDTF">2015-11-19T15:25:08Z</dcterms:created>
  <dcterms:modified xsi:type="dcterms:W3CDTF">2015-11-21T00:56:19Z</dcterms:modified>
</cp:coreProperties>
</file>