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2" r:id="rId5"/>
  </p:sldIdLst>
  <p:sldSz cx="6858000" cy="9144000" type="screen4x3"/>
  <p:notesSz cx="6858000" cy="91440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C1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2268"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0ADFF-982A-491F-B111-5A0E1EFE8AB6}"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384028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0ADFF-982A-491F-B111-5A0E1EFE8AB6}"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103058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0ADFF-982A-491F-B111-5A0E1EFE8AB6}"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69504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0ADFF-982A-491F-B111-5A0E1EFE8AB6}"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11378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0ADFF-982A-491F-B111-5A0E1EFE8AB6}"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322065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0ADFF-982A-491F-B111-5A0E1EFE8AB6}"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28637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0ADFF-982A-491F-B111-5A0E1EFE8AB6}"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54830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0ADFF-982A-491F-B111-5A0E1EFE8AB6}"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233913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0ADFF-982A-491F-B111-5A0E1EFE8AB6}"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318010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0ADFF-982A-491F-B111-5A0E1EFE8AB6}"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177545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0ADFF-982A-491F-B111-5A0E1EFE8AB6}"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75574-2428-4AA9-8361-106B46D9D8CE}" type="slidenum">
              <a:rPr lang="en-US" smtClean="0"/>
              <a:t>‹#›</a:t>
            </a:fld>
            <a:endParaRPr lang="en-US"/>
          </a:p>
        </p:txBody>
      </p:sp>
    </p:spTree>
    <p:extLst>
      <p:ext uri="{BB962C8B-B14F-4D97-AF65-F5344CB8AC3E}">
        <p14:creationId xmlns:p14="http://schemas.microsoft.com/office/powerpoint/2010/main" val="336825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B0ADFF-982A-491F-B111-5A0E1EFE8AB6}" type="datetimeFigureOut">
              <a:rPr lang="en-US" smtClean="0"/>
              <a:t>10/26/2017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0A75574-2428-4AA9-8361-106B46D9D8CE}" type="slidenum">
              <a:rPr lang="en-US" smtClean="0"/>
              <a:t>‹#›</a:t>
            </a:fld>
            <a:endParaRPr lang="en-US"/>
          </a:p>
        </p:txBody>
      </p:sp>
    </p:spTree>
    <p:extLst>
      <p:ext uri="{BB962C8B-B14F-4D97-AF65-F5344CB8AC3E}">
        <p14:creationId xmlns:p14="http://schemas.microsoft.com/office/powerpoint/2010/main" val="147218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websiteofcamplocation.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Email@email.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000" t="13319" r="22678" b="2556"/>
          <a:stretch/>
        </p:blipFill>
        <p:spPr>
          <a:xfrm>
            <a:off x="0" y="0"/>
            <a:ext cx="6983904" cy="9144000"/>
          </a:xfrm>
          <a:prstGeom prst="rect">
            <a:avLst/>
          </a:prstGeom>
        </p:spPr>
      </p:pic>
      <p:sp>
        <p:nvSpPr>
          <p:cNvPr id="5" name="TextBox 4"/>
          <p:cNvSpPr txBox="1"/>
          <p:nvPr/>
        </p:nvSpPr>
        <p:spPr>
          <a:xfrm rot="21283447">
            <a:off x="-32411" y="5793955"/>
            <a:ext cx="2708457" cy="1077218"/>
          </a:xfrm>
          <a:prstGeom prst="rect">
            <a:avLst/>
          </a:prstGeom>
          <a:noFill/>
        </p:spPr>
        <p:txBody>
          <a:bodyPr wrap="square" rtlCol="0">
            <a:spAutoFit/>
          </a:bodyPr>
          <a:lstStyle/>
          <a:p>
            <a:pPr algn="ctr"/>
            <a:r>
              <a:rPr lang="en-US" sz="3200" dirty="0" smtClean="0">
                <a:solidFill>
                  <a:srgbClr val="0070C0"/>
                </a:solidFill>
                <a:latin typeface="timeportal" pitchFamily="2" charset="0"/>
                <a:ea typeface="timeportal" pitchFamily="2" charset="0"/>
              </a:rPr>
              <a:t>Month ## -##, </a:t>
            </a:r>
            <a:r>
              <a:rPr lang="en-US" sz="3200" dirty="0" smtClean="0">
                <a:solidFill>
                  <a:srgbClr val="0070C0"/>
                </a:solidFill>
                <a:latin typeface="timeportal" pitchFamily="2" charset="0"/>
                <a:ea typeface="timeportal" pitchFamily="2" charset="0"/>
              </a:rPr>
              <a:t>2018</a:t>
            </a:r>
            <a:endParaRPr lang="en-US" sz="3200" dirty="0">
              <a:solidFill>
                <a:srgbClr val="0070C0"/>
              </a:solidFill>
              <a:latin typeface="timeportal" pitchFamily="2" charset="0"/>
              <a:ea typeface="timeportal" pitchFamily="2" charset="0"/>
            </a:endParaRPr>
          </a:p>
        </p:txBody>
      </p:sp>
      <p:sp>
        <p:nvSpPr>
          <p:cNvPr id="6" name="TextBox 5"/>
          <p:cNvSpPr txBox="1"/>
          <p:nvPr/>
        </p:nvSpPr>
        <p:spPr>
          <a:xfrm rot="179975">
            <a:off x="4446063" y="5627655"/>
            <a:ext cx="2514600" cy="1077218"/>
          </a:xfrm>
          <a:prstGeom prst="rect">
            <a:avLst/>
          </a:prstGeom>
          <a:noFill/>
        </p:spPr>
        <p:txBody>
          <a:bodyPr wrap="square" rtlCol="0">
            <a:spAutoFit/>
          </a:bodyPr>
          <a:lstStyle/>
          <a:p>
            <a:pPr algn="ctr"/>
            <a:r>
              <a:rPr lang="en-US" sz="3200" dirty="0" smtClean="0">
                <a:solidFill>
                  <a:srgbClr val="00B0F0"/>
                </a:solidFill>
                <a:latin typeface="timeportal" pitchFamily="2" charset="0"/>
                <a:ea typeface="timeportal" pitchFamily="2" charset="0"/>
              </a:rPr>
              <a:t>Location, State</a:t>
            </a:r>
            <a:endParaRPr lang="en-US" sz="3200" dirty="0">
              <a:solidFill>
                <a:srgbClr val="00B0F0"/>
              </a:solidFill>
              <a:latin typeface="timeportal" pitchFamily="2" charset="0"/>
              <a:ea typeface="timeportal" pitchFamily="2" charset="0"/>
            </a:endParaRPr>
          </a:p>
        </p:txBody>
      </p:sp>
    </p:spTree>
    <p:extLst>
      <p:ext uri="{BB962C8B-B14F-4D97-AF65-F5344CB8AC3E}">
        <p14:creationId xmlns:p14="http://schemas.microsoft.com/office/powerpoint/2010/main" val="591772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05" t="11295" r="50527"/>
          <a:stretch/>
        </p:blipFill>
        <p:spPr>
          <a:xfrm>
            <a:off x="0" y="0"/>
            <a:ext cx="6858000" cy="9204025"/>
          </a:xfrm>
          <a:prstGeom prst="rect">
            <a:avLst/>
          </a:prstGeom>
        </p:spPr>
      </p:pic>
      <p:sp>
        <p:nvSpPr>
          <p:cNvPr id="4" name="TextBox 3"/>
          <p:cNvSpPr txBox="1"/>
          <p:nvPr/>
        </p:nvSpPr>
        <p:spPr>
          <a:xfrm rot="198831">
            <a:off x="11959" y="1728935"/>
            <a:ext cx="3641601" cy="452191"/>
          </a:xfrm>
          <a:prstGeom prst="rect">
            <a:avLst/>
          </a:prstGeom>
          <a:noFill/>
        </p:spPr>
        <p:txBody>
          <a:bodyPr wrap="square" lIns="82058" tIns="41029" rIns="82058" bIns="41029" rtlCol="0">
            <a:spAutoFit/>
          </a:bodyPr>
          <a:lstStyle/>
          <a:p>
            <a:r>
              <a:rPr lang="en-US" sz="2400" dirty="0" smtClean="0">
                <a:solidFill>
                  <a:srgbClr val="00B0F0"/>
                </a:solidFill>
                <a:latin typeface="timeportal" pitchFamily="2" charset="0"/>
                <a:ea typeface="timeportal" pitchFamily="2" charset="0"/>
              </a:rPr>
              <a:t>Camp Location, state</a:t>
            </a:r>
            <a:endParaRPr lang="en-US" sz="2400" dirty="0">
              <a:solidFill>
                <a:srgbClr val="00B0F0"/>
              </a:solidFill>
              <a:latin typeface="timeportal" pitchFamily="2" charset="0"/>
              <a:ea typeface="timeportal" pitchFamily="2" charset="0"/>
            </a:endParaRPr>
          </a:p>
        </p:txBody>
      </p:sp>
      <p:sp>
        <p:nvSpPr>
          <p:cNvPr id="5" name="TextBox 4"/>
          <p:cNvSpPr txBox="1"/>
          <p:nvPr/>
        </p:nvSpPr>
        <p:spPr>
          <a:xfrm>
            <a:off x="2753538" y="2286000"/>
            <a:ext cx="3494862" cy="452191"/>
          </a:xfrm>
          <a:prstGeom prst="rect">
            <a:avLst/>
          </a:prstGeom>
          <a:noFill/>
        </p:spPr>
        <p:txBody>
          <a:bodyPr wrap="square" lIns="82058" tIns="41029" rIns="82058" bIns="41029" rtlCol="0">
            <a:spAutoFit/>
          </a:bodyPr>
          <a:lstStyle/>
          <a:p>
            <a:r>
              <a:rPr lang="en-US" sz="2400" dirty="0" smtClean="0">
                <a:solidFill>
                  <a:srgbClr val="FF0066"/>
                </a:solidFill>
                <a:effectLst>
                  <a:glow rad="101600">
                    <a:schemeClr val="accent2">
                      <a:satMod val="175000"/>
                      <a:alpha val="40000"/>
                    </a:schemeClr>
                  </a:glow>
                </a:effectLst>
                <a:latin typeface="timeportal" pitchFamily="2" charset="0"/>
                <a:ea typeface="timeportal" pitchFamily="2" charset="0"/>
                <a:cs typeface="Distro"/>
              </a:rPr>
              <a:t>All About Camp</a:t>
            </a:r>
            <a:endParaRPr lang="en-US" sz="2400" dirty="0">
              <a:solidFill>
                <a:srgbClr val="FF0066"/>
              </a:solidFill>
              <a:effectLst>
                <a:glow rad="101600">
                  <a:schemeClr val="accent2">
                    <a:satMod val="175000"/>
                    <a:alpha val="40000"/>
                  </a:schemeClr>
                </a:glow>
              </a:effectLst>
              <a:latin typeface="timeportal" pitchFamily="2" charset="0"/>
              <a:ea typeface="timeportal" pitchFamily="2" charset="0"/>
              <a:cs typeface="Distro"/>
            </a:endParaRPr>
          </a:p>
        </p:txBody>
      </p:sp>
      <p:sp>
        <p:nvSpPr>
          <p:cNvPr id="7" name="TextBox 6"/>
          <p:cNvSpPr txBox="1"/>
          <p:nvPr/>
        </p:nvSpPr>
        <p:spPr>
          <a:xfrm>
            <a:off x="2744756" y="2711640"/>
            <a:ext cx="3884417" cy="1477328"/>
          </a:xfrm>
          <a:prstGeom prst="rect">
            <a:avLst/>
          </a:prstGeom>
          <a:noFill/>
        </p:spPr>
        <p:txBody>
          <a:bodyPr wrap="square" rtlCol="0">
            <a:spAutoFit/>
          </a:bodyPr>
          <a:lstStyle/>
          <a:p>
            <a:r>
              <a:rPr lang="en-US" sz="1500" b="1" cap="small" dirty="0" smtClean="0">
                <a:solidFill>
                  <a:schemeClr val="accent5">
                    <a:lumMod val="75000"/>
                  </a:schemeClr>
                </a:solidFill>
                <a:latin typeface="Qlassik Medium" pitchFamily="18" charset="0"/>
                <a:cs typeface="Distro Bev"/>
              </a:rPr>
              <a:t>Dates</a:t>
            </a:r>
            <a:r>
              <a:rPr lang="en-US" sz="1500" b="1" cap="small" dirty="0">
                <a:solidFill>
                  <a:schemeClr val="accent5">
                    <a:lumMod val="75000"/>
                  </a:schemeClr>
                </a:solidFill>
                <a:latin typeface="Qlassik Medium" pitchFamily="18" charset="0"/>
                <a:cs typeface="Distro Bev"/>
              </a:rPr>
              <a:t>: </a:t>
            </a:r>
            <a:r>
              <a:rPr lang="en-US" sz="1500" dirty="0" smtClean="0">
                <a:solidFill>
                  <a:srgbClr val="EF019A"/>
                </a:solidFill>
                <a:latin typeface="Qlassik Medium" pitchFamily="18" charset="0"/>
                <a:cs typeface="Distro Bev"/>
              </a:rPr>
              <a:t>Month day-Month day </a:t>
            </a:r>
            <a:r>
              <a:rPr lang="en-US" sz="1500" dirty="0" smtClean="0">
                <a:solidFill>
                  <a:srgbClr val="EF019A"/>
                </a:solidFill>
                <a:latin typeface="Qlassik Medium" pitchFamily="18" charset="0"/>
                <a:cs typeface="Distro"/>
              </a:rPr>
              <a:t>, </a:t>
            </a:r>
            <a:r>
              <a:rPr lang="en-US" sz="1500" dirty="0" smtClean="0">
                <a:solidFill>
                  <a:srgbClr val="EF019A"/>
                </a:solidFill>
                <a:latin typeface="Qlassik Medium" pitchFamily="18" charset="0"/>
                <a:cs typeface="Distro"/>
              </a:rPr>
              <a:t>2018</a:t>
            </a:r>
            <a:endParaRPr lang="en-US" sz="1500" dirty="0" smtClean="0">
              <a:solidFill>
                <a:srgbClr val="EF019A"/>
              </a:solidFill>
              <a:latin typeface="Qlassik Medium" pitchFamily="18" charset="0"/>
              <a:cs typeface="Distro"/>
            </a:endParaRPr>
          </a:p>
          <a:p>
            <a:r>
              <a:rPr lang="en-US" sz="1500" b="1" cap="small" dirty="0" smtClean="0">
                <a:solidFill>
                  <a:schemeClr val="accent5">
                    <a:lumMod val="75000"/>
                  </a:schemeClr>
                </a:solidFill>
                <a:latin typeface="Qlassik Medium" pitchFamily="18" charset="0"/>
                <a:cs typeface="Distro Bev"/>
              </a:rPr>
              <a:t>Cost</a:t>
            </a:r>
            <a:r>
              <a:rPr lang="en-US" sz="1500" cap="small" dirty="0">
                <a:solidFill>
                  <a:schemeClr val="accent5">
                    <a:lumMod val="75000"/>
                  </a:schemeClr>
                </a:solidFill>
                <a:latin typeface="Qlassik Medium" pitchFamily="18" charset="0"/>
                <a:cs typeface="Distro Bev"/>
              </a:rPr>
              <a:t>:</a:t>
            </a:r>
            <a:r>
              <a:rPr lang="en-US" sz="1500" dirty="0">
                <a:solidFill>
                  <a:schemeClr val="accent5">
                    <a:lumMod val="75000"/>
                  </a:schemeClr>
                </a:solidFill>
                <a:latin typeface="Qlassik Medium" pitchFamily="18" charset="0"/>
                <a:cs typeface="Distro"/>
              </a:rPr>
              <a:t> </a:t>
            </a:r>
            <a:r>
              <a:rPr lang="en-US" sz="1500" dirty="0">
                <a:solidFill>
                  <a:srgbClr val="EF019A"/>
                </a:solidFill>
                <a:latin typeface="Qlassik Medium" pitchFamily="18" charset="0"/>
                <a:cs typeface="Distro"/>
              </a:rPr>
              <a:t>$</a:t>
            </a:r>
            <a:r>
              <a:rPr lang="en-US" sz="1500" dirty="0" smtClean="0">
                <a:solidFill>
                  <a:srgbClr val="EF019A"/>
                </a:solidFill>
                <a:latin typeface="Qlassik Medium" pitchFamily="18" charset="0"/>
                <a:cs typeface="Distro"/>
              </a:rPr>
              <a:t>375 (includes camp T Shirt, water bottle &amp; notebook)</a:t>
            </a:r>
          </a:p>
          <a:p>
            <a:r>
              <a:rPr lang="en-US" sz="1500" b="1" cap="small" dirty="0" smtClean="0">
                <a:solidFill>
                  <a:schemeClr val="accent5">
                    <a:lumMod val="75000"/>
                  </a:schemeClr>
                </a:solidFill>
                <a:latin typeface="Qlassik Medium" pitchFamily="18" charset="0"/>
                <a:cs typeface="Distro Bev"/>
              </a:rPr>
              <a:t>Ages</a:t>
            </a:r>
            <a:r>
              <a:rPr lang="en-US" sz="1500" b="1" cap="small" dirty="0">
                <a:solidFill>
                  <a:schemeClr val="accent5">
                    <a:lumMod val="75000"/>
                  </a:schemeClr>
                </a:solidFill>
                <a:latin typeface="Qlassik Medium" pitchFamily="18" charset="0"/>
                <a:cs typeface="Distro Bev"/>
              </a:rPr>
              <a:t>: </a:t>
            </a:r>
            <a:r>
              <a:rPr lang="en-US" sz="1500" dirty="0" smtClean="0">
                <a:solidFill>
                  <a:srgbClr val="EF019A"/>
                </a:solidFill>
                <a:latin typeface="Qlassik Medium" pitchFamily="18" charset="0"/>
                <a:cs typeface="Distro Bev"/>
              </a:rPr>
              <a:t>G</a:t>
            </a:r>
            <a:r>
              <a:rPr lang="en-US" sz="1500" dirty="0" smtClean="0">
                <a:solidFill>
                  <a:srgbClr val="EF019A"/>
                </a:solidFill>
                <a:latin typeface="Qlassik Medium" pitchFamily="18" charset="0"/>
                <a:cs typeface="Distro"/>
              </a:rPr>
              <a:t>irls rising to 5th </a:t>
            </a:r>
            <a:r>
              <a:rPr lang="en-US" sz="1500" dirty="0">
                <a:solidFill>
                  <a:srgbClr val="EF019A"/>
                </a:solidFill>
                <a:latin typeface="Qlassik Medium" pitchFamily="18" charset="0"/>
                <a:cs typeface="Distro"/>
              </a:rPr>
              <a:t>– </a:t>
            </a:r>
            <a:r>
              <a:rPr lang="en-US" sz="1500" dirty="0" smtClean="0">
                <a:solidFill>
                  <a:srgbClr val="EF019A"/>
                </a:solidFill>
                <a:latin typeface="Qlassik Medium" pitchFamily="18" charset="0"/>
                <a:cs typeface="Distro"/>
              </a:rPr>
              <a:t>12th </a:t>
            </a:r>
            <a:r>
              <a:rPr lang="en-US" sz="1500" dirty="0">
                <a:solidFill>
                  <a:srgbClr val="EF019A"/>
                </a:solidFill>
                <a:latin typeface="Qlassik Medium" pitchFamily="18" charset="0"/>
                <a:cs typeface="Distro"/>
              </a:rPr>
              <a:t>grade</a:t>
            </a:r>
            <a:endParaRPr lang="en-US" sz="1500" dirty="0" smtClean="0">
              <a:solidFill>
                <a:srgbClr val="EF019A"/>
              </a:solidFill>
              <a:latin typeface="Qlassik Medium" pitchFamily="18" charset="0"/>
              <a:cs typeface="Distro"/>
            </a:endParaRPr>
          </a:p>
          <a:p>
            <a:r>
              <a:rPr lang="en-US" sz="1500" b="1" cap="small" dirty="0" smtClean="0">
                <a:solidFill>
                  <a:schemeClr val="accent5">
                    <a:lumMod val="75000"/>
                  </a:schemeClr>
                </a:solidFill>
                <a:latin typeface="Qlassik Medium" pitchFamily="18" charset="0"/>
                <a:cs typeface="Distro Bev"/>
              </a:rPr>
              <a:t>Location</a:t>
            </a:r>
            <a:r>
              <a:rPr lang="en-US" sz="1500" b="1" cap="small" dirty="0">
                <a:solidFill>
                  <a:schemeClr val="accent5">
                    <a:lumMod val="75000"/>
                  </a:schemeClr>
                </a:solidFill>
                <a:latin typeface="Qlassik Medium" pitchFamily="18" charset="0"/>
                <a:cs typeface="Distro Bev"/>
              </a:rPr>
              <a:t>: </a:t>
            </a:r>
            <a:r>
              <a:rPr lang="en-US" sz="1500" dirty="0" smtClean="0">
                <a:solidFill>
                  <a:srgbClr val="EF019A"/>
                </a:solidFill>
                <a:latin typeface="Qlassik Medium" pitchFamily="18" charset="0"/>
                <a:cs typeface="Distro"/>
              </a:rPr>
              <a:t>Name of Camp  Location City, State</a:t>
            </a:r>
          </a:p>
          <a:p>
            <a:r>
              <a:rPr lang="en-US" sz="1500" dirty="0" smtClean="0">
                <a:solidFill>
                  <a:srgbClr val="EF019A"/>
                </a:solidFill>
                <a:latin typeface="Qlassik Medium" pitchFamily="18" charset="0"/>
                <a:cs typeface="Distro"/>
                <a:hlinkClick r:id="rId3"/>
              </a:rPr>
              <a:t>www.websiteofcamplocation.com</a:t>
            </a:r>
            <a:r>
              <a:rPr lang="en-US" sz="1500" dirty="0" smtClean="0">
                <a:solidFill>
                  <a:srgbClr val="EF019A"/>
                </a:solidFill>
                <a:latin typeface="Qlassik Medium" pitchFamily="18" charset="0"/>
                <a:cs typeface="Distro"/>
              </a:rPr>
              <a:t> </a:t>
            </a:r>
          </a:p>
        </p:txBody>
      </p:sp>
      <p:sp>
        <p:nvSpPr>
          <p:cNvPr id="8" name="TextBox 7"/>
          <p:cNvSpPr txBox="1"/>
          <p:nvPr/>
        </p:nvSpPr>
        <p:spPr>
          <a:xfrm>
            <a:off x="304800" y="6477000"/>
            <a:ext cx="4191000" cy="452191"/>
          </a:xfrm>
          <a:prstGeom prst="rect">
            <a:avLst/>
          </a:prstGeom>
          <a:noFill/>
        </p:spPr>
        <p:txBody>
          <a:bodyPr wrap="square" lIns="82058" tIns="41029" rIns="82058" bIns="41029" rtlCol="0">
            <a:spAutoFit/>
          </a:bodyPr>
          <a:lstStyle/>
          <a:p>
            <a:r>
              <a:rPr lang="en-US" sz="2400" dirty="0">
                <a:solidFill>
                  <a:srgbClr val="FF0066"/>
                </a:solidFill>
                <a:effectLst>
                  <a:glow rad="101600">
                    <a:schemeClr val="accent2">
                      <a:satMod val="175000"/>
                      <a:alpha val="40000"/>
                    </a:schemeClr>
                  </a:glow>
                </a:effectLst>
                <a:latin typeface="timeportal" pitchFamily="2" charset="0"/>
                <a:ea typeface="timeportal" pitchFamily="2" charset="0"/>
                <a:cs typeface="Distro"/>
              </a:rPr>
              <a:t>Day in  the </a:t>
            </a:r>
            <a:r>
              <a:rPr lang="en-US" sz="2400" dirty="0" smtClean="0">
                <a:solidFill>
                  <a:srgbClr val="FF0066"/>
                </a:solidFill>
                <a:effectLst>
                  <a:glow rad="101600">
                    <a:schemeClr val="accent2">
                      <a:satMod val="175000"/>
                      <a:alpha val="40000"/>
                    </a:schemeClr>
                  </a:glow>
                </a:effectLst>
                <a:latin typeface="timeportal" pitchFamily="2" charset="0"/>
                <a:ea typeface="timeportal" pitchFamily="2" charset="0"/>
                <a:cs typeface="Distro"/>
              </a:rPr>
              <a:t>Life </a:t>
            </a:r>
            <a:r>
              <a:rPr lang="en-US" sz="2400" dirty="0">
                <a:solidFill>
                  <a:srgbClr val="FF0066"/>
                </a:solidFill>
                <a:effectLst>
                  <a:glow rad="101600">
                    <a:schemeClr val="accent2">
                      <a:satMod val="175000"/>
                      <a:alpha val="40000"/>
                    </a:schemeClr>
                  </a:glow>
                </a:effectLst>
                <a:latin typeface="timeportal" pitchFamily="2" charset="0"/>
                <a:ea typeface="timeportal" pitchFamily="2" charset="0"/>
                <a:cs typeface="Distro"/>
              </a:rPr>
              <a:t>of a Camper </a:t>
            </a:r>
          </a:p>
        </p:txBody>
      </p:sp>
      <p:sp>
        <p:nvSpPr>
          <p:cNvPr id="9" name="Rectangle 8"/>
          <p:cNvSpPr/>
          <p:nvPr/>
        </p:nvSpPr>
        <p:spPr>
          <a:xfrm>
            <a:off x="247024" y="6934200"/>
            <a:ext cx="6382149" cy="1477328"/>
          </a:xfrm>
          <a:prstGeom prst="rect">
            <a:avLst/>
          </a:prstGeom>
        </p:spPr>
        <p:txBody>
          <a:bodyPr wrap="square">
            <a:spAutoFit/>
          </a:bodyPr>
          <a:lstStyle/>
          <a:p>
            <a:pPr lvl="0" algn="just"/>
            <a:r>
              <a:rPr lang="en-US" sz="1500" dirty="0">
                <a:solidFill>
                  <a:schemeClr val="accent5">
                    <a:lumMod val="75000"/>
                  </a:schemeClr>
                </a:solidFill>
                <a:latin typeface="Qlassik Medium" pitchFamily="18" charset="0"/>
                <a:cs typeface="Distro"/>
              </a:rPr>
              <a:t>Girls will participate in activities to strengthen their bonds of friendship and make new ones! They will enjoy prayer and spiritual growth through participation in Mass and spiritual mentoring. Confession will be available. Sports, games, workshops, team dynamics, exciting night activities, swimming and fun in the sun, (add in specifics about other highlights  and camp activities you will be offering, mention any outings or sightseeing that will be included as well as extra activities such as boating, tubing, horseback riding, etc  )</a:t>
            </a:r>
          </a:p>
        </p:txBody>
      </p:sp>
      <p:sp>
        <p:nvSpPr>
          <p:cNvPr id="10" name="TextBox 9"/>
          <p:cNvSpPr txBox="1"/>
          <p:nvPr/>
        </p:nvSpPr>
        <p:spPr>
          <a:xfrm>
            <a:off x="2781528" y="4648200"/>
            <a:ext cx="3847646" cy="1938992"/>
          </a:xfrm>
          <a:prstGeom prst="rect">
            <a:avLst/>
          </a:prstGeom>
          <a:noFill/>
        </p:spPr>
        <p:txBody>
          <a:bodyPr wrap="square" rtlCol="0">
            <a:spAutoFit/>
          </a:bodyPr>
          <a:lstStyle/>
          <a:p>
            <a:pPr algn="just"/>
            <a:r>
              <a:rPr lang="en-US" sz="1500" dirty="0">
                <a:solidFill>
                  <a:schemeClr val="accent5">
                    <a:lumMod val="75000"/>
                  </a:schemeClr>
                </a:solidFill>
                <a:latin typeface="Qlassik Medium" pitchFamily="18" charset="0"/>
                <a:cs typeface="Distro"/>
              </a:rPr>
              <a:t>This year’s camp theme is JUMP - Make a splash in the world! Dive in and discover the leader in you. The  activities will center on leadership and helping the campers discover how to be an authentic leaders and Christians in the world today. Every day we will focus on one of the virtues of a leader should strive for- prayer, confidence, team work, friendship, dedication and perseverance!  </a:t>
            </a:r>
          </a:p>
        </p:txBody>
      </p:sp>
      <p:sp>
        <p:nvSpPr>
          <p:cNvPr id="11" name="Rectangle 10"/>
          <p:cNvSpPr/>
          <p:nvPr/>
        </p:nvSpPr>
        <p:spPr>
          <a:xfrm>
            <a:off x="2753538" y="4191000"/>
            <a:ext cx="2885262" cy="461665"/>
          </a:xfrm>
          <a:prstGeom prst="rect">
            <a:avLst/>
          </a:prstGeom>
        </p:spPr>
        <p:txBody>
          <a:bodyPr wrap="square">
            <a:spAutoFit/>
          </a:bodyPr>
          <a:lstStyle/>
          <a:p>
            <a:pPr lvl="0"/>
            <a:r>
              <a:rPr lang="en-US" sz="2400" dirty="0" smtClean="0">
                <a:solidFill>
                  <a:srgbClr val="FF0066"/>
                </a:solidFill>
                <a:effectLst>
                  <a:glow rad="101600">
                    <a:schemeClr val="accent2">
                      <a:satMod val="175000"/>
                      <a:alpha val="40000"/>
                    </a:schemeClr>
                  </a:glow>
                </a:effectLst>
                <a:latin typeface="timeportal" pitchFamily="2" charset="0"/>
                <a:ea typeface="timeportal" pitchFamily="2" charset="0"/>
                <a:cs typeface="Distro"/>
              </a:rPr>
              <a:t>Theme: JUMP </a:t>
            </a:r>
            <a:endParaRPr lang="en-US" sz="2400" dirty="0">
              <a:solidFill>
                <a:srgbClr val="FF0066"/>
              </a:solidFill>
              <a:effectLst>
                <a:glow rad="101600">
                  <a:schemeClr val="accent2">
                    <a:satMod val="175000"/>
                    <a:alpha val="40000"/>
                  </a:schemeClr>
                </a:glow>
              </a:effectLst>
              <a:latin typeface="timeportal" pitchFamily="2" charset="0"/>
              <a:ea typeface="timeportal" pitchFamily="2" charset="0"/>
              <a:cs typeface="Distro"/>
            </a:endParaRPr>
          </a:p>
        </p:txBody>
      </p:sp>
    </p:spTree>
    <p:extLst>
      <p:ext uri="{BB962C8B-B14F-4D97-AF65-F5344CB8AC3E}">
        <p14:creationId xmlns:p14="http://schemas.microsoft.com/office/powerpoint/2010/main" val="2682216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9736" t="11295" r="2896"/>
          <a:stretch/>
        </p:blipFill>
        <p:spPr>
          <a:xfrm>
            <a:off x="0" y="-60025"/>
            <a:ext cx="6858000" cy="9204025"/>
          </a:xfrm>
          <a:prstGeom prst="rect">
            <a:avLst/>
          </a:prstGeom>
        </p:spPr>
      </p:pic>
      <p:sp>
        <p:nvSpPr>
          <p:cNvPr id="3" name="TextBox 2"/>
          <p:cNvSpPr txBox="1"/>
          <p:nvPr/>
        </p:nvSpPr>
        <p:spPr>
          <a:xfrm>
            <a:off x="2590800" y="1666764"/>
            <a:ext cx="4267357" cy="452191"/>
          </a:xfrm>
          <a:prstGeom prst="rect">
            <a:avLst/>
          </a:prstGeom>
          <a:noFill/>
        </p:spPr>
        <p:txBody>
          <a:bodyPr wrap="square" lIns="82058" tIns="41029" rIns="82058" bIns="41029" rtlCol="0">
            <a:spAutoFit/>
          </a:bodyPr>
          <a:lstStyle/>
          <a:p>
            <a:pPr algn="ctr"/>
            <a:r>
              <a:rPr lang="en-US" sz="2400" dirty="0" smtClean="0">
                <a:solidFill>
                  <a:srgbClr val="00B0F0"/>
                </a:solidFill>
                <a:latin typeface="timeportal" pitchFamily="2" charset="0"/>
                <a:ea typeface="timeportal" pitchFamily="2" charset="0"/>
              </a:rPr>
              <a:t>Camp Date – Date, </a:t>
            </a:r>
            <a:r>
              <a:rPr lang="en-US" sz="2400" dirty="0" smtClean="0">
                <a:solidFill>
                  <a:srgbClr val="00B0F0"/>
                </a:solidFill>
                <a:latin typeface="timeportal" pitchFamily="2" charset="0"/>
                <a:ea typeface="timeportal" pitchFamily="2" charset="0"/>
              </a:rPr>
              <a:t>2018</a:t>
            </a:r>
            <a:endParaRPr lang="en-US" sz="2400" dirty="0">
              <a:solidFill>
                <a:srgbClr val="00B0F0"/>
              </a:solidFill>
              <a:latin typeface="timeportal" pitchFamily="2" charset="0"/>
              <a:ea typeface="timeportal" pitchFamily="2" charset="0"/>
            </a:endParaRPr>
          </a:p>
        </p:txBody>
      </p:sp>
      <p:sp>
        <p:nvSpPr>
          <p:cNvPr id="4" name="TextBox 3"/>
          <p:cNvSpPr txBox="1"/>
          <p:nvPr/>
        </p:nvSpPr>
        <p:spPr>
          <a:xfrm>
            <a:off x="234013" y="2209800"/>
            <a:ext cx="3042587" cy="452191"/>
          </a:xfrm>
          <a:prstGeom prst="rect">
            <a:avLst/>
          </a:prstGeom>
          <a:noFill/>
        </p:spPr>
        <p:txBody>
          <a:bodyPr wrap="square" lIns="82058" tIns="41029" rIns="82058" bIns="41029" rtlCol="0">
            <a:spAutoFit/>
          </a:bodyPr>
          <a:lstStyle/>
          <a:p>
            <a:r>
              <a:rPr lang="en-US" sz="2400" dirty="0">
                <a:solidFill>
                  <a:srgbClr val="FF0066"/>
                </a:solidFill>
                <a:effectLst>
                  <a:glow rad="101600">
                    <a:schemeClr val="accent2">
                      <a:satMod val="175000"/>
                      <a:alpha val="40000"/>
                    </a:schemeClr>
                  </a:glow>
                </a:effectLst>
                <a:latin typeface="timeportal" pitchFamily="2" charset="0"/>
                <a:ea typeface="timeportal" pitchFamily="2" charset="0"/>
                <a:cs typeface="Distro"/>
              </a:rPr>
              <a:t>Our Camp Staff</a:t>
            </a:r>
          </a:p>
        </p:txBody>
      </p:sp>
      <p:sp>
        <p:nvSpPr>
          <p:cNvPr id="5" name="Rectangle 4"/>
          <p:cNvSpPr/>
          <p:nvPr/>
        </p:nvSpPr>
        <p:spPr>
          <a:xfrm>
            <a:off x="193604" y="2637472"/>
            <a:ext cx="2930596" cy="1477328"/>
          </a:xfrm>
          <a:prstGeom prst="rect">
            <a:avLst/>
          </a:prstGeom>
        </p:spPr>
        <p:txBody>
          <a:bodyPr wrap="square">
            <a:spAutoFit/>
          </a:bodyPr>
          <a:lstStyle/>
          <a:p>
            <a:pPr algn="just"/>
            <a:r>
              <a:rPr lang="en-US" sz="1500" dirty="0" smtClean="0">
                <a:solidFill>
                  <a:schemeClr val="accent5">
                    <a:lumMod val="75000"/>
                  </a:schemeClr>
                </a:solidFill>
                <a:latin typeface="Qlassik Medium" pitchFamily="18" charset="0"/>
                <a:cs typeface="Distro"/>
              </a:rPr>
              <a:t>Our </a:t>
            </a:r>
            <a:r>
              <a:rPr lang="en-US" sz="1500" dirty="0">
                <a:solidFill>
                  <a:schemeClr val="accent5">
                    <a:lumMod val="75000"/>
                  </a:schemeClr>
                </a:solidFill>
                <a:latin typeface="Qlassik Medium" pitchFamily="18" charset="0"/>
                <a:cs typeface="Distro"/>
              </a:rPr>
              <a:t>camp staff is made up of a wonderful team of teen camp counselors and JR counselors (ages 14 &amp; up) as well as adult volunteers. Campers will </a:t>
            </a:r>
            <a:r>
              <a:rPr lang="en-US" sz="1500" dirty="0" smtClean="0">
                <a:solidFill>
                  <a:schemeClr val="accent5">
                    <a:lumMod val="75000"/>
                  </a:schemeClr>
                </a:solidFill>
                <a:latin typeface="Qlassik Medium" pitchFamily="18" charset="0"/>
                <a:cs typeface="Distro"/>
              </a:rPr>
              <a:t>be </a:t>
            </a:r>
            <a:r>
              <a:rPr lang="en-US" sz="1500" dirty="0">
                <a:solidFill>
                  <a:schemeClr val="accent5">
                    <a:lumMod val="75000"/>
                  </a:schemeClr>
                </a:solidFill>
                <a:latin typeface="Qlassik Medium" pitchFamily="18" charset="0"/>
                <a:cs typeface="Distro"/>
              </a:rPr>
              <a:t>led by our camp counselors and supervised by our camp </a:t>
            </a:r>
            <a:r>
              <a:rPr lang="en-US" sz="1500" dirty="0" smtClean="0">
                <a:solidFill>
                  <a:schemeClr val="accent5">
                    <a:lumMod val="75000"/>
                  </a:schemeClr>
                </a:solidFill>
                <a:latin typeface="Qlassik Medium" pitchFamily="18" charset="0"/>
                <a:cs typeface="Distro"/>
              </a:rPr>
              <a:t>adult </a:t>
            </a:r>
            <a:r>
              <a:rPr lang="en-US" sz="1500" dirty="0">
                <a:solidFill>
                  <a:schemeClr val="accent5">
                    <a:lumMod val="75000"/>
                  </a:schemeClr>
                </a:solidFill>
                <a:latin typeface="Qlassik Medium" pitchFamily="18" charset="0"/>
                <a:cs typeface="Distro"/>
              </a:rPr>
              <a:t>volunteers.  </a:t>
            </a:r>
          </a:p>
        </p:txBody>
      </p:sp>
      <p:sp>
        <p:nvSpPr>
          <p:cNvPr id="7" name="TextBox 6"/>
          <p:cNvSpPr txBox="1"/>
          <p:nvPr/>
        </p:nvSpPr>
        <p:spPr>
          <a:xfrm>
            <a:off x="152401" y="5650230"/>
            <a:ext cx="3581399" cy="1969770"/>
          </a:xfrm>
          <a:prstGeom prst="rect">
            <a:avLst/>
          </a:prstGeom>
          <a:noFill/>
        </p:spPr>
        <p:txBody>
          <a:bodyPr wrap="square" rtlCol="0">
            <a:spAutoFit/>
          </a:bodyPr>
          <a:lstStyle/>
          <a:p>
            <a:pPr algn="just"/>
            <a:r>
              <a:rPr lang="en-US" sz="1200" dirty="0">
                <a:solidFill>
                  <a:srgbClr val="FF0066"/>
                </a:solidFill>
                <a:latin typeface="Qlassik Medium" pitchFamily="18" charset="0"/>
                <a:cs typeface="Distro"/>
              </a:rPr>
              <a:t>Challenge is a network of clubs for girls ages 10-18, to get know more about Christ and their catholic faith, and work to better the world around them.  Challenge is  team based, teen led, service driven, and with a virtue centered curriculum.  Challenge  does this through regular team  activities, </a:t>
            </a:r>
            <a:r>
              <a:rPr lang="en-US" sz="1200" dirty="0" smtClean="0">
                <a:solidFill>
                  <a:srgbClr val="FF0066"/>
                </a:solidFill>
                <a:latin typeface="Qlassik Medium" pitchFamily="18" charset="0"/>
                <a:cs typeface="Distro"/>
              </a:rPr>
              <a:t>service </a:t>
            </a:r>
            <a:r>
              <a:rPr lang="en-US" sz="1200" dirty="0">
                <a:solidFill>
                  <a:srgbClr val="FF0066"/>
                </a:solidFill>
                <a:latin typeface="Qlassik Medium" pitchFamily="18" charset="0"/>
                <a:cs typeface="Distro"/>
              </a:rPr>
              <a:t>projects , retreats and camps. Challenge can be </a:t>
            </a:r>
            <a:r>
              <a:rPr lang="en-US" sz="1200" dirty="0" smtClean="0">
                <a:solidFill>
                  <a:srgbClr val="FF0066"/>
                </a:solidFill>
                <a:latin typeface="Qlassik Medium" pitchFamily="18" charset="0"/>
                <a:cs typeface="Distro"/>
              </a:rPr>
              <a:t>found</a:t>
            </a:r>
          </a:p>
          <a:p>
            <a:pPr algn="just"/>
            <a:r>
              <a:rPr lang="en-US" sz="1200" dirty="0" smtClean="0">
                <a:solidFill>
                  <a:srgbClr val="FF0066"/>
                </a:solidFill>
                <a:latin typeface="Qlassik Medium" pitchFamily="18" charset="0"/>
                <a:cs typeface="Distro"/>
              </a:rPr>
              <a:t>in </a:t>
            </a:r>
            <a:r>
              <a:rPr lang="en-US" sz="1200" dirty="0">
                <a:solidFill>
                  <a:srgbClr val="FF0066"/>
                </a:solidFill>
                <a:latin typeface="Qlassik Medium" pitchFamily="18" charset="0"/>
                <a:cs typeface="Distro"/>
              </a:rPr>
              <a:t>parishes and schools across the US and Canada. </a:t>
            </a:r>
            <a:endParaRPr lang="en-US" sz="1200" dirty="0" smtClean="0">
              <a:solidFill>
                <a:srgbClr val="FF0066"/>
              </a:solidFill>
              <a:latin typeface="Qlassik Medium" pitchFamily="18" charset="0"/>
              <a:cs typeface="Distro"/>
            </a:endParaRPr>
          </a:p>
          <a:p>
            <a:pPr algn="just"/>
            <a:r>
              <a:rPr lang="en-US" sz="1200" dirty="0" smtClean="0">
                <a:solidFill>
                  <a:srgbClr val="FF0066"/>
                </a:solidFill>
                <a:latin typeface="Qlassik Medium" pitchFamily="18" charset="0"/>
                <a:cs typeface="Distro"/>
              </a:rPr>
              <a:t>Find </a:t>
            </a:r>
            <a:r>
              <a:rPr lang="en-US" sz="1200" dirty="0">
                <a:solidFill>
                  <a:srgbClr val="FF0066"/>
                </a:solidFill>
                <a:latin typeface="Qlassik Medium" pitchFamily="18" charset="0"/>
                <a:cs typeface="Distro"/>
              </a:rPr>
              <a:t>out more at www.challengeclubs.com</a:t>
            </a:r>
          </a:p>
          <a:p>
            <a:pPr algn="just"/>
            <a:endParaRPr lang="en-US" sz="1200" dirty="0">
              <a:solidFill>
                <a:srgbClr val="FF0066"/>
              </a:solidFill>
              <a:latin typeface="Qlassik Medium" pitchFamily="18" charset="0"/>
              <a:cs typeface="Distro"/>
            </a:endParaRPr>
          </a:p>
          <a:p>
            <a:pPr algn="just"/>
            <a:r>
              <a:rPr lang="en-US" sz="1400" dirty="0" smtClean="0">
                <a:solidFill>
                  <a:srgbClr val="FF0066"/>
                </a:solidFill>
                <a:latin typeface="Qlassik Medium" pitchFamily="18" charset="0"/>
                <a:cs typeface="Distro"/>
              </a:rPr>
              <a:t>Challenge </a:t>
            </a:r>
            <a:r>
              <a:rPr lang="en-US" sz="1400" dirty="0">
                <a:solidFill>
                  <a:srgbClr val="FF0066"/>
                </a:solidFill>
                <a:latin typeface="Qlassik Medium" pitchFamily="18" charset="0"/>
                <a:cs typeface="Distro"/>
              </a:rPr>
              <a:t>is powered by </a:t>
            </a:r>
            <a:r>
              <a:rPr lang="en-US" sz="1200" dirty="0">
                <a:solidFill>
                  <a:srgbClr val="FF0066"/>
                </a:solidFill>
                <a:latin typeface="Qlassik Medium" pitchFamily="18" charset="0"/>
                <a:cs typeface="Distro"/>
              </a:rPr>
              <a:t>	</a:t>
            </a:r>
          </a:p>
        </p:txBody>
      </p:sp>
      <p:sp>
        <p:nvSpPr>
          <p:cNvPr id="8" name="TextBox 7"/>
          <p:cNvSpPr txBox="1"/>
          <p:nvPr/>
        </p:nvSpPr>
        <p:spPr>
          <a:xfrm>
            <a:off x="157812" y="5193030"/>
            <a:ext cx="3118788" cy="452191"/>
          </a:xfrm>
          <a:prstGeom prst="rect">
            <a:avLst/>
          </a:prstGeom>
          <a:noFill/>
        </p:spPr>
        <p:txBody>
          <a:bodyPr wrap="square" lIns="82058" tIns="41029" rIns="82058" bIns="41029" rtlCol="0">
            <a:spAutoFit/>
          </a:bodyPr>
          <a:lstStyle/>
          <a:p>
            <a:r>
              <a:rPr lang="en-US" sz="2400" dirty="0">
                <a:solidFill>
                  <a:srgbClr val="FF0066"/>
                </a:solidFill>
                <a:effectLst>
                  <a:glow rad="101600">
                    <a:schemeClr val="accent2">
                      <a:satMod val="175000"/>
                      <a:alpha val="40000"/>
                    </a:schemeClr>
                  </a:glow>
                </a:effectLst>
                <a:latin typeface="timeportal" pitchFamily="2" charset="0"/>
                <a:ea typeface="timeportal" pitchFamily="2" charset="0"/>
                <a:cs typeface="Distro"/>
              </a:rPr>
              <a:t>About Challenge</a:t>
            </a:r>
          </a:p>
        </p:txBody>
      </p:sp>
      <p:pic>
        <p:nvPicPr>
          <p:cNvPr id="9" name="Picture 2" descr="C:\Users\Nadine McMillan\Downloads\ECYD_LOGO_blues A.png"/>
          <p:cNvPicPr>
            <a:picLocks noChangeAspect="1" noChangeArrowheads="1"/>
          </p:cNvPicPr>
          <p:nvPr/>
        </p:nvPicPr>
        <p:blipFill>
          <a:blip r:embed="rId3"/>
          <a:srcRect/>
          <a:stretch>
            <a:fillRect/>
          </a:stretch>
        </p:blipFill>
        <p:spPr bwMode="auto">
          <a:xfrm rot="20865985">
            <a:off x="1819160" y="7250430"/>
            <a:ext cx="695440" cy="236951"/>
          </a:xfrm>
          <a:prstGeom prst="rect">
            <a:avLst/>
          </a:prstGeom>
          <a:noFill/>
        </p:spPr>
      </p:pic>
      <p:sp>
        <p:nvSpPr>
          <p:cNvPr id="10" name="Rectangle 9"/>
          <p:cNvSpPr/>
          <p:nvPr/>
        </p:nvSpPr>
        <p:spPr>
          <a:xfrm>
            <a:off x="5143500" y="5562600"/>
            <a:ext cx="1714500" cy="1477328"/>
          </a:xfrm>
          <a:prstGeom prst="rect">
            <a:avLst/>
          </a:prstGeom>
        </p:spPr>
        <p:txBody>
          <a:bodyPr>
            <a:spAutoFit/>
          </a:bodyPr>
          <a:lstStyle/>
          <a:p>
            <a:pPr lvl="0" algn="ctr"/>
            <a:r>
              <a:rPr lang="en-US" sz="2000" dirty="0">
                <a:solidFill>
                  <a:srgbClr val="FF0066"/>
                </a:solidFill>
                <a:effectLst>
                  <a:glow rad="101600">
                    <a:schemeClr val="accent2">
                      <a:satMod val="175000"/>
                      <a:alpha val="40000"/>
                    </a:schemeClr>
                  </a:glow>
                </a:effectLst>
                <a:latin typeface="timeportal" pitchFamily="2" charset="0"/>
                <a:ea typeface="timeportal" pitchFamily="2" charset="0"/>
                <a:cs typeface="Distro"/>
              </a:rPr>
              <a:t>Questions? </a:t>
            </a:r>
          </a:p>
          <a:p>
            <a:pPr lvl="0" algn="ctr"/>
            <a:r>
              <a:rPr lang="en-US" sz="1400" dirty="0" smtClean="0">
                <a:solidFill>
                  <a:srgbClr val="EF019A"/>
                </a:solidFill>
                <a:latin typeface="Qlassik Medium" pitchFamily="18" charset="0"/>
                <a:cs typeface="Distro"/>
              </a:rPr>
              <a:t>Contact </a:t>
            </a:r>
            <a:r>
              <a:rPr lang="en-US" sz="1400" dirty="0">
                <a:solidFill>
                  <a:srgbClr val="EF019A"/>
                </a:solidFill>
                <a:latin typeface="Qlassik Medium" pitchFamily="18" charset="0"/>
                <a:cs typeface="Distro"/>
              </a:rPr>
              <a:t>Name </a:t>
            </a:r>
            <a:endParaRPr lang="en-US" sz="1400" dirty="0" smtClean="0">
              <a:solidFill>
                <a:srgbClr val="EF019A"/>
              </a:solidFill>
              <a:latin typeface="Qlassik Medium" pitchFamily="18" charset="0"/>
              <a:cs typeface="Distro"/>
            </a:endParaRPr>
          </a:p>
          <a:p>
            <a:pPr lvl="0" algn="ctr"/>
            <a:r>
              <a:rPr lang="en-US" sz="1400" dirty="0" smtClean="0">
                <a:solidFill>
                  <a:srgbClr val="EF019A"/>
                </a:solidFill>
                <a:latin typeface="Qlassik Medium" pitchFamily="18" charset="0"/>
                <a:cs typeface="Distro"/>
              </a:rPr>
              <a:t> </a:t>
            </a:r>
            <a:r>
              <a:rPr lang="en-US" sz="1400" dirty="0">
                <a:solidFill>
                  <a:srgbClr val="EF019A"/>
                </a:solidFill>
                <a:latin typeface="Qlassik Medium" pitchFamily="18" charset="0"/>
                <a:cs typeface="Distro"/>
              </a:rPr>
              <a:t>Last Name  </a:t>
            </a:r>
          </a:p>
          <a:p>
            <a:pPr lvl="0" algn="ctr"/>
            <a:r>
              <a:rPr lang="en-US" sz="1400" dirty="0">
                <a:solidFill>
                  <a:srgbClr val="EF019A"/>
                </a:solidFill>
                <a:latin typeface="Qlassik Medium" pitchFamily="18" charset="0"/>
                <a:cs typeface="Distro"/>
              </a:rPr>
              <a:t>123-456-7891     </a:t>
            </a:r>
          </a:p>
          <a:p>
            <a:pPr lvl="0" algn="ctr"/>
            <a:r>
              <a:rPr lang="en-US" sz="1400" dirty="0" smtClean="0">
                <a:solidFill>
                  <a:srgbClr val="EF0087"/>
                </a:solidFill>
                <a:latin typeface="Qlassik Medium" pitchFamily="18" charset="0"/>
                <a:cs typeface="Distro"/>
                <a:hlinkClick r:id="rId4"/>
              </a:rPr>
              <a:t>Email@email.org</a:t>
            </a:r>
            <a:endParaRPr lang="en-US" sz="1400" dirty="0" smtClean="0">
              <a:solidFill>
                <a:srgbClr val="EF0087"/>
              </a:solidFill>
              <a:latin typeface="Qlassik Medium" pitchFamily="18" charset="0"/>
              <a:cs typeface="Distro"/>
            </a:endParaRPr>
          </a:p>
          <a:p>
            <a:pPr lvl="0" algn="ctr"/>
            <a:r>
              <a:rPr lang="en-US" sz="1400" dirty="0" smtClean="0">
                <a:solidFill>
                  <a:srgbClr val="EF0087"/>
                </a:solidFill>
                <a:latin typeface="Qlassik Medium" pitchFamily="18" charset="0"/>
                <a:cs typeface="Distro"/>
              </a:rPr>
              <a:t>www.campweb.com</a:t>
            </a:r>
            <a:endParaRPr lang="en-US" sz="1400" dirty="0">
              <a:solidFill>
                <a:srgbClr val="EF0087"/>
              </a:solidFill>
              <a:latin typeface="Qlassik Medium" pitchFamily="18" charset="0"/>
              <a:cs typeface="Distro"/>
            </a:endParaRPr>
          </a:p>
        </p:txBody>
      </p:sp>
    </p:spTree>
    <p:extLst>
      <p:ext uri="{BB962C8B-B14F-4D97-AF65-F5344CB8AC3E}">
        <p14:creationId xmlns:p14="http://schemas.microsoft.com/office/powerpoint/2010/main" val="264865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580" t="27536" r="17842"/>
          <a:stretch/>
        </p:blipFill>
        <p:spPr>
          <a:xfrm>
            <a:off x="-15297" y="0"/>
            <a:ext cx="6873298" cy="9144000"/>
          </a:xfrm>
          <a:prstGeom prst="rect">
            <a:avLst/>
          </a:prstGeom>
        </p:spPr>
      </p:pic>
      <p:sp>
        <p:nvSpPr>
          <p:cNvPr id="9" name="TextBox 8"/>
          <p:cNvSpPr txBox="1"/>
          <p:nvPr/>
        </p:nvSpPr>
        <p:spPr>
          <a:xfrm>
            <a:off x="232951" y="2971800"/>
            <a:ext cx="6392099" cy="3314513"/>
          </a:xfrm>
          <a:prstGeom prst="rect">
            <a:avLst/>
          </a:prstGeom>
          <a:noFill/>
        </p:spPr>
        <p:txBody>
          <a:bodyPr wrap="square" lIns="82058" tIns="41029" rIns="82058" bIns="41029" rtlCol="0">
            <a:spAutoFit/>
          </a:bodyPr>
          <a:lstStyle/>
          <a:p>
            <a:r>
              <a:rPr lang="en-US" sz="1600" dirty="0">
                <a:solidFill>
                  <a:srgbClr val="002060"/>
                </a:solidFill>
                <a:latin typeface="Qlassik Medium" pitchFamily="18" charset="0"/>
                <a:cs typeface="Distro"/>
              </a:rPr>
              <a:t>Camper’s First &amp; Last </a:t>
            </a:r>
            <a:r>
              <a:rPr lang="en-US" sz="1600" dirty="0" smtClean="0">
                <a:solidFill>
                  <a:srgbClr val="002060"/>
                </a:solidFill>
                <a:latin typeface="Qlassik Medium" pitchFamily="18" charset="0"/>
                <a:cs typeface="Distro"/>
              </a:rPr>
              <a:t>Name:_______________________________________________</a:t>
            </a:r>
            <a:endParaRPr lang="en-US" sz="1600" dirty="0">
              <a:solidFill>
                <a:srgbClr val="002060"/>
              </a:solidFill>
              <a:latin typeface="Qlassik Medium" pitchFamily="18" charset="0"/>
              <a:cs typeface="Distro"/>
            </a:endParaRPr>
          </a:p>
          <a:p>
            <a:r>
              <a:rPr lang="en-US" sz="1600" dirty="0">
                <a:solidFill>
                  <a:srgbClr val="002060"/>
                </a:solidFill>
                <a:latin typeface="Qlassik Medium" pitchFamily="18" charset="0"/>
                <a:cs typeface="Distro"/>
              </a:rPr>
              <a:t>Campers Age: ________   Date of Birth: </a:t>
            </a:r>
            <a:r>
              <a:rPr lang="en-US" sz="1600" dirty="0" smtClean="0">
                <a:solidFill>
                  <a:srgbClr val="002060"/>
                </a:solidFill>
                <a:latin typeface="Qlassik Medium" pitchFamily="18" charset="0"/>
                <a:cs typeface="Distro"/>
              </a:rPr>
              <a:t>________________   </a:t>
            </a:r>
            <a:r>
              <a:rPr lang="en-US" sz="1600" dirty="0">
                <a:solidFill>
                  <a:srgbClr val="002060"/>
                </a:solidFill>
                <a:latin typeface="Qlassik Medium" pitchFamily="18" charset="0"/>
                <a:cs typeface="Distro"/>
              </a:rPr>
              <a:t>Grade Completed:_____</a:t>
            </a:r>
          </a:p>
          <a:p>
            <a:r>
              <a:rPr lang="en-US" sz="1600" dirty="0">
                <a:solidFill>
                  <a:srgbClr val="002060"/>
                </a:solidFill>
                <a:latin typeface="Qlassik Medium" pitchFamily="18" charset="0"/>
                <a:cs typeface="Distro"/>
              </a:rPr>
              <a:t>School: ____________________________ Challenge Club: ______________________</a:t>
            </a:r>
          </a:p>
          <a:p>
            <a:r>
              <a:rPr lang="en-US" sz="1600" dirty="0">
                <a:solidFill>
                  <a:srgbClr val="002060"/>
                </a:solidFill>
                <a:latin typeface="Qlassik Medium" pitchFamily="18" charset="0"/>
                <a:cs typeface="Distro"/>
              </a:rPr>
              <a:t>Parent’s First &amp; Last Names:  </a:t>
            </a:r>
            <a:r>
              <a:rPr lang="en-US" sz="1600" dirty="0" smtClean="0">
                <a:solidFill>
                  <a:srgbClr val="002060"/>
                </a:solidFill>
                <a:latin typeface="Qlassik Medium" pitchFamily="18" charset="0"/>
                <a:cs typeface="Distro"/>
              </a:rPr>
              <a:t>______________________________________________</a:t>
            </a:r>
            <a:endParaRPr lang="en-US" sz="1600" dirty="0">
              <a:solidFill>
                <a:srgbClr val="002060"/>
              </a:solidFill>
              <a:latin typeface="Qlassik Medium" pitchFamily="18" charset="0"/>
              <a:cs typeface="Distro"/>
            </a:endParaRPr>
          </a:p>
          <a:p>
            <a:r>
              <a:rPr lang="en-US" sz="1600" dirty="0">
                <a:solidFill>
                  <a:srgbClr val="002060"/>
                </a:solidFill>
                <a:latin typeface="Qlassik Medium" pitchFamily="18" charset="0"/>
                <a:cs typeface="Distro"/>
              </a:rPr>
              <a:t>Home  Address:  </a:t>
            </a:r>
            <a:r>
              <a:rPr lang="en-US" sz="1600" dirty="0" smtClean="0">
                <a:solidFill>
                  <a:srgbClr val="002060"/>
                </a:solidFill>
                <a:latin typeface="Qlassik Medium" pitchFamily="18" charset="0"/>
                <a:cs typeface="Distro"/>
              </a:rPr>
              <a:t>________________________________________________________</a:t>
            </a:r>
            <a:endParaRPr lang="en-US" sz="1600" dirty="0">
              <a:solidFill>
                <a:srgbClr val="002060"/>
              </a:solidFill>
              <a:latin typeface="Qlassik Medium" pitchFamily="18" charset="0"/>
              <a:cs typeface="Distro"/>
            </a:endParaRPr>
          </a:p>
          <a:p>
            <a:r>
              <a:rPr lang="en-US" sz="1600" dirty="0" smtClean="0">
                <a:solidFill>
                  <a:srgbClr val="002060"/>
                </a:solidFill>
                <a:latin typeface="Qlassik Medium" pitchFamily="18" charset="0"/>
                <a:cs typeface="Distro"/>
              </a:rPr>
              <a:t>Phone</a:t>
            </a:r>
            <a:r>
              <a:rPr lang="en-US" sz="1600" dirty="0">
                <a:solidFill>
                  <a:srgbClr val="002060"/>
                </a:solidFill>
                <a:latin typeface="Qlassik Medium" pitchFamily="18" charset="0"/>
                <a:cs typeface="Distro"/>
              </a:rPr>
              <a:t>:  </a:t>
            </a:r>
            <a:r>
              <a:rPr lang="en-US" sz="1200" dirty="0">
                <a:solidFill>
                  <a:srgbClr val="002060"/>
                </a:solidFill>
                <a:latin typeface="Qlassik Medium" pitchFamily="18" charset="0"/>
                <a:cs typeface="Distro"/>
              </a:rPr>
              <a:t>Home:</a:t>
            </a:r>
            <a:r>
              <a:rPr lang="en-US" sz="1600" dirty="0">
                <a:solidFill>
                  <a:srgbClr val="002060"/>
                </a:solidFill>
                <a:latin typeface="Qlassik Medium" pitchFamily="18" charset="0"/>
                <a:cs typeface="Distro"/>
              </a:rPr>
              <a:t> _______________ </a:t>
            </a:r>
            <a:r>
              <a:rPr lang="en-US" sz="1200" dirty="0">
                <a:solidFill>
                  <a:srgbClr val="002060"/>
                </a:solidFill>
                <a:latin typeface="Qlassik Medium" pitchFamily="18" charset="0"/>
                <a:cs typeface="Distro"/>
              </a:rPr>
              <a:t>Mom ‘s Cell: </a:t>
            </a:r>
            <a:r>
              <a:rPr lang="en-US" sz="1600" dirty="0">
                <a:solidFill>
                  <a:srgbClr val="002060"/>
                </a:solidFill>
                <a:latin typeface="Qlassik Medium" pitchFamily="18" charset="0"/>
                <a:cs typeface="Distro"/>
              </a:rPr>
              <a:t>______________ </a:t>
            </a:r>
            <a:r>
              <a:rPr lang="en-US" sz="1200" dirty="0">
                <a:solidFill>
                  <a:srgbClr val="002060"/>
                </a:solidFill>
                <a:latin typeface="Qlassik Medium" pitchFamily="18" charset="0"/>
                <a:cs typeface="Distro"/>
              </a:rPr>
              <a:t>Dad’s cell</a:t>
            </a:r>
            <a:r>
              <a:rPr lang="en-US" sz="1600" dirty="0">
                <a:solidFill>
                  <a:srgbClr val="002060"/>
                </a:solidFill>
                <a:latin typeface="Qlassik Medium" pitchFamily="18" charset="0"/>
                <a:cs typeface="Distro"/>
              </a:rPr>
              <a:t>: ______________</a:t>
            </a:r>
          </a:p>
          <a:p>
            <a:r>
              <a:rPr lang="en-US" sz="1600" dirty="0">
                <a:solidFill>
                  <a:srgbClr val="002060"/>
                </a:solidFill>
                <a:latin typeface="Qlassik Medium" pitchFamily="18" charset="0"/>
                <a:cs typeface="Distro"/>
              </a:rPr>
              <a:t>Parent’s Email: </a:t>
            </a:r>
            <a:r>
              <a:rPr lang="en-US" sz="1600" dirty="0" smtClean="0">
                <a:solidFill>
                  <a:srgbClr val="002060"/>
                </a:solidFill>
                <a:latin typeface="Qlassik Medium" pitchFamily="18" charset="0"/>
                <a:cs typeface="Distro"/>
              </a:rPr>
              <a:t>_________________________________________________________</a:t>
            </a:r>
            <a:endParaRPr lang="en-US" sz="1600" dirty="0">
              <a:solidFill>
                <a:srgbClr val="002060"/>
              </a:solidFill>
              <a:latin typeface="Qlassik Medium" pitchFamily="18" charset="0"/>
              <a:cs typeface="Distro"/>
            </a:endParaRPr>
          </a:p>
          <a:p>
            <a:r>
              <a:rPr lang="en-US" sz="1600" dirty="0">
                <a:solidFill>
                  <a:srgbClr val="002060"/>
                </a:solidFill>
                <a:latin typeface="Qlassik Medium" pitchFamily="18" charset="0"/>
                <a:cs typeface="Distro"/>
              </a:rPr>
              <a:t>Camper’s Email: </a:t>
            </a:r>
            <a:r>
              <a:rPr lang="en-US" sz="1600" dirty="0" smtClean="0">
                <a:solidFill>
                  <a:srgbClr val="002060"/>
                </a:solidFill>
                <a:latin typeface="Qlassik Medium" pitchFamily="18" charset="0"/>
                <a:cs typeface="Distro"/>
              </a:rPr>
              <a:t>________________________________________________________ </a:t>
            </a:r>
            <a:endParaRPr lang="en-US" sz="1600" dirty="0">
              <a:solidFill>
                <a:srgbClr val="002060"/>
              </a:solidFill>
              <a:latin typeface="Qlassik Medium" pitchFamily="18" charset="0"/>
              <a:cs typeface="Distro"/>
            </a:endParaRPr>
          </a:p>
          <a:p>
            <a:r>
              <a:rPr lang="en-US" sz="1600" dirty="0" smtClean="0">
                <a:solidFill>
                  <a:srgbClr val="002060"/>
                </a:solidFill>
                <a:latin typeface="Qlassik Medium" pitchFamily="18" charset="0"/>
                <a:cs typeface="Distro"/>
              </a:rPr>
              <a:t>T </a:t>
            </a:r>
            <a:r>
              <a:rPr lang="en-US" sz="1600" dirty="0">
                <a:solidFill>
                  <a:srgbClr val="002060"/>
                </a:solidFill>
                <a:latin typeface="Qlassik Medium" pitchFamily="18" charset="0"/>
                <a:cs typeface="Distro"/>
              </a:rPr>
              <a:t>-Shirt Size: </a:t>
            </a:r>
            <a:r>
              <a:rPr lang="en-US" sz="1200" dirty="0">
                <a:solidFill>
                  <a:srgbClr val="002060"/>
                </a:solidFill>
                <a:latin typeface="Qlassik Medium" pitchFamily="18" charset="0"/>
                <a:cs typeface="Distro"/>
                <a:sym typeface="Wingdings"/>
              </a:rPr>
              <a:t>YM   YL AS  AM AL   AXL  </a:t>
            </a:r>
            <a:r>
              <a:rPr lang="en-US" sz="1200" dirty="0">
                <a:solidFill>
                  <a:srgbClr val="FF0066"/>
                </a:solidFill>
                <a:latin typeface="Qlassik Medium" pitchFamily="18" charset="0"/>
                <a:cs typeface="Distro"/>
                <a:sym typeface="Wingdings"/>
              </a:rPr>
              <a:t> </a:t>
            </a:r>
            <a:r>
              <a:rPr lang="en-US" sz="1050" dirty="0">
                <a:solidFill>
                  <a:srgbClr val="FF0066"/>
                </a:solidFill>
                <a:latin typeface="Qlassik Medium" pitchFamily="18" charset="0"/>
                <a:cs typeface="Distro"/>
                <a:sym typeface="Wingdings"/>
              </a:rPr>
              <a:t>Please order an additional t-shirt for my daughter at $10</a:t>
            </a:r>
          </a:p>
          <a:p>
            <a:r>
              <a:rPr lang="en-US" sz="1200" dirty="0" smtClean="0">
                <a:solidFill>
                  <a:srgbClr val="002060"/>
                </a:solidFill>
                <a:latin typeface="Qlassik Medium" pitchFamily="18" charset="0"/>
                <a:cs typeface="Distro"/>
                <a:sym typeface="Wingdings"/>
              </a:rPr>
              <a:t>  </a:t>
            </a:r>
            <a:r>
              <a:rPr lang="en-US" sz="1200" dirty="0">
                <a:solidFill>
                  <a:srgbClr val="002060"/>
                </a:solidFill>
                <a:latin typeface="Qlassik Medium" pitchFamily="18" charset="0"/>
                <a:cs typeface="Distro"/>
                <a:sym typeface="Wingdings"/>
              </a:rPr>
              <a:t>Contact me about volunteer opportunities in preparation or during the camp. </a:t>
            </a:r>
            <a:endParaRPr lang="en-US" sz="1200" dirty="0">
              <a:solidFill>
                <a:srgbClr val="002060"/>
              </a:solidFill>
              <a:latin typeface="Qlassik Medium" pitchFamily="18" charset="0"/>
              <a:cs typeface="Distro"/>
            </a:endParaRPr>
          </a:p>
          <a:p>
            <a:endParaRPr lang="en-US" sz="1200" dirty="0">
              <a:solidFill>
                <a:srgbClr val="002060"/>
              </a:solidFill>
              <a:latin typeface="Qlassik Medium" pitchFamily="18" charset="0"/>
              <a:cs typeface="Distro"/>
            </a:endParaRPr>
          </a:p>
          <a:p>
            <a:r>
              <a:rPr lang="en-US" sz="1400" dirty="0">
                <a:solidFill>
                  <a:srgbClr val="FF0066"/>
                </a:solidFill>
                <a:latin typeface="Qlassik Medium" pitchFamily="18" charset="0"/>
                <a:cs typeface="Distro"/>
              </a:rPr>
              <a:t>Please send this registration form </a:t>
            </a:r>
            <a:r>
              <a:rPr lang="en-US" sz="1400" dirty="0" smtClean="0">
                <a:solidFill>
                  <a:srgbClr val="FF0066"/>
                </a:solidFill>
                <a:latin typeface="Qlassik Medium" pitchFamily="18" charset="0"/>
                <a:cs typeface="Distro"/>
              </a:rPr>
              <a:t>along </a:t>
            </a:r>
            <a:r>
              <a:rPr lang="en-US" sz="1400" dirty="0">
                <a:solidFill>
                  <a:srgbClr val="FF0066"/>
                </a:solidFill>
                <a:latin typeface="Qlassik Medium" pitchFamily="18" charset="0"/>
                <a:cs typeface="Distro"/>
              </a:rPr>
              <a:t>with the Permission Form </a:t>
            </a:r>
            <a:r>
              <a:rPr lang="en-US" sz="1400" dirty="0" smtClean="0">
                <a:solidFill>
                  <a:srgbClr val="FF0066"/>
                </a:solidFill>
                <a:latin typeface="Qlassik Medium" pitchFamily="18" charset="0"/>
                <a:cs typeface="Distro"/>
              </a:rPr>
              <a:t>and </a:t>
            </a:r>
            <a:r>
              <a:rPr lang="en-US" sz="1400" dirty="0">
                <a:solidFill>
                  <a:srgbClr val="FF0066"/>
                </a:solidFill>
                <a:latin typeface="Qlassik Medium" pitchFamily="18" charset="0"/>
                <a:cs typeface="Distro"/>
              </a:rPr>
              <a:t>payment of $123 made out </a:t>
            </a:r>
            <a:r>
              <a:rPr lang="en-US" sz="1400" dirty="0" smtClean="0">
                <a:solidFill>
                  <a:srgbClr val="FF0066"/>
                </a:solidFill>
                <a:latin typeface="Qlassik Medium" pitchFamily="18" charset="0"/>
                <a:cs typeface="Distro"/>
              </a:rPr>
              <a:t>to </a:t>
            </a:r>
            <a:r>
              <a:rPr lang="en-US" sz="1400" dirty="0">
                <a:solidFill>
                  <a:srgbClr val="FF0066"/>
                </a:solidFill>
                <a:latin typeface="Qlassik Medium" pitchFamily="18" charset="0"/>
                <a:cs typeface="Distro"/>
              </a:rPr>
              <a:t>Name Check </a:t>
            </a:r>
            <a:r>
              <a:rPr lang="en-US" sz="1400" dirty="0" smtClean="0">
                <a:solidFill>
                  <a:srgbClr val="FF0066"/>
                </a:solidFill>
                <a:latin typeface="Qlassik Medium" pitchFamily="18" charset="0"/>
                <a:cs typeface="Distro"/>
              </a:rPr>
              <a:t>to: Mailing </a:t>
            </a:r>
            <a:r>
              <a:rPr lang="en-US" sz="1400" dirty="0">
                <a:solidFill>
                  <a:srgbClr val="FF0066"/>
                </a:solidFill>
                <a:latin typeface="Qlassik Medium" pitchFamily="18" charset="0"/>
                <a:cs typeface="Distro"/>
              </a:rPr>
              <a:t>Address </a:t>
            </a:r>
            <a:r>
              <a:rPr lang="en-US" sz="1400" dirty="0" smtClean="0">
                <a:solidFill>
                  <a:srgbClr val="FF0066"/>
                </a:solidFill>
                <a:latin typeface="Qlassik Medium" pitchFamily="18" charset="0"/>
                <a:cs typeface="Distro"/>
              </a:rPr>
              <a:t>Mailing </a:t>
            </a:r>
            <a:r>
              <a:rPr lang="en-US" sz="1400" dirty="0">
                <a:solidFill>
                  <a:srgbClr val="FF0066"/>
                </a:solidFill>
                <a:latin typeface="Qlassik Medium" pitchFamily="18" charset="0"/>
                <a:cs typeface="Distro"/>
              </a:rPr>
              <a:t>Address </a:t>
            </a:r>
          </a:p>
          <a:p>
            <a:pPr algn="ctr"/>
            <a:endParaRPr lang="en-US" sz="1400" dirty="0">
              <a:solidFill>
                <a:srgbClr val="002060"/>
              </a:solidFill>
              <a:latin typeface="Qlassik Medium" pitchFamily="18" charset="0"/>
              <a:cs typeface="Distro"/>
            </a:endParaRPr>
          </a:p>
        </p:txBody>
      </p:sp>
      <p:sp>
        <p:nvSpPr>
          <p:cNvPr id="10" name="TextBox 9"/>
          <p:cNvSpPr txBox="1"/>
          <p:nvPr/>
        </p:nvSpPr>
        <p:spPr>
          <a:xfrm>
            <a:off x="228600" y="2458053"/>
            <a:ext cx="5287199" cy="513747"/>
          </a:xfrm>
          <a:prstGeom prst="rect">
            <a:avLst/>
          </a:prstGeom>
          <a:noFill/>
        </p:spPr>
        <p:txBody>
          <a:bodyPr wrap="square" lIns="82058" tIns="41029" rIns="82058" bIns="41029" rtlCol="0">
            <a:spAutoFit/>
          </a:bodyPr>
          <a:lstStyle/>
          <a:p>
            <a:r>
              <a:rPr lang="en-US" sz="2800" dirty="0">
                <a:solidFill>
                  <a:srgbClr val="FF0066"/>
                </a:solidFill>
                <a:effectLst>
                  <a:glow rad="101600">
                    <a:schemeClr val="accent2">
                      <a:satMod val="175000"/>
                      <a:alpha val="40000"/>
                    </a:schemeClr>
                  </a:glow>
                </a:effectLst>
                <a:latin typeface="timeportal" pitchFamily="2" charset="0"/>
                <a:ea typeface="timeportal" pitchFamily="2" charset="0"/>
                <a:cs typeface="Distro"/>
              </a:rPr>
              <a:t>CAMP REGISTRATION FORM</a:t>
            </a:r>
          </a:p>
        </p:txBody>
      </p:sp>
      <p:sp>
        <p:nvSpPr>
          <p:cNvPr id="11" name="TextBox 10"/>
          <p:cNvSpPr txBox="1"/>
          <p:nvPr/>
        </p:nvSpPr>
        <p:spPr>
          <a:xfrm>
            <a:off x="232951" y="6096000"/>
            <a:ext cx="4166280" cy="513747"/>
          </a:xfrm>
          <a:prstGeom prst="rect">
            <a:avLst/>
          </a:prstGeom>
          <a:noFill/>
        </p:spPr>
        <p:txBody>
          <a:bodyPr wrap="square" lIns="82058" tIns="41029" rIns="82058" bIns="41029" rtlCol="0">
            <a:spAutoFit/>
          </a:bodyPr>
          <a:lstStyle/>
          <a:p>
            <a:r>
              <a:rPr lang="en-US" sz="2800" dirty="0">
                <a:solidFill>
                  <a:srgbClr val="FF0066"/>
                </a:solidFill>
                <a:effectLst>
                  <a:glow rad="101600">
                    <a:schemeClr val="accent2">
                      <a:satMod val="175000"/>
                      <a:alpha val="40000"/>
                    </a:schemeClr>
                  </a:glow>
                </a:effectLst>
                <a:latin typeface="timeportal" pitchFamily="2" charset="0"/>
                <a:ea typeface="timeportal" pitchFamily="2" charset="0"/>
                <a:cs typeface="Distro"/>
              </a:rPr>
              <a:t>CAMP PACKING LIST </a:t>
            </a:r>
          </a:p>
        </p:txBody>
      </p:sp>
      <p:sp>
        <p:nvSpPr>
          <p:cNvPr id="13" name="TextBox 12"/>
          <p:cNvSpPr txBox="1"/>
          <p:nvPr/>
        </p:nvSpPr>
        <p:spPr>
          <a:xfrm>
            <a:off x="202034" y="6748045"/>
            <a:ext cx="2140624" cy="2606627"/>
          </a:xfrm>
          <a:prstGeom prst="rect">
            <a:avLst/>
          </a:prstGeom>
          <a:noFill/>
        </p:spPr>
        <p:txBody>
          <a:bodyPr wrap="square" lIns="82058" tIns="41029" rIns="82058" bIns="41029" rtlCol="0">
            <a:spAutoFit/>
          </a:bodyPr>
          <a:lstStyle/>
          <a:p>
            <a:r>
              <a:rPr lang="en-US" sz="1000" b="1" dirty="0">
                <a:solidFill>
                  <a:srgbClr val="FF0066"/>
                </a:solidFill>
                <a:latin typeface="Qlassik Medium" pitchFamily="18" charset="0"/>
                <a:cs typeface="Distro"/>
              </a:rPr>
              <a:t>CLOTHING</a:t>
            </a:r>
            <a:r>
              <a:rPr lang="en-US" sz="1000" dirty="0">
                <a:solidFill>
                  <a:srgbClr val="FF0066"/>
                </a:solidFill>
                <a:latin typeface="Qlassik Medium" pitchFamily="18" charset="0"/>
                <a:cs typeface="Distro"/>
              </a:rPr>
              <a:t> (Modest please!)</a:t>
            </a:r>
          </a:p>
          <a:p>
            <a:r>
              <a:rPr lang="en-US" sz="900" dirty="0">
                <a:solidFill>
                  <a:srgbClr val="002060"/>
                </a:solidFill>
                <a:latin typeface="Qlassik Medium" pitchFamily="18" charset="0"/>
                <a:cs typeface="Distro"/>
              </a:rPr>
              <a:t>___ Shorts </a:t>
            </a:r>
            <a:r>
              <a:rPr lang="en-US" sz="900" dirty="0" smtClean="0">
                <a:solidFill>
                  <a:srgbClr val="002060"/>
                </a:solidFill>
                <a:latin typeface="Qlassik Medium" pitchFamily="18" charset="0"/>
                <a:cs typeface="Distro"/>
              </a:rPr>
              <a:t>enough </a:t>
            </a:r>
            <a:r>
              <a:rPr lang="en-US" sz="900" dirty="0">
                <a:solidFill>
                  <a:srgbClr val="002060"/>
                </a:solidFill>
                <a:latin typeface="Qlassik Medium" pitchFamily="18" charset="0"/>
                <a:cs typeface="Distro"/>
              </a:rPr>
              <a:t>for each day </a:t>
            </a:r>
          </a:p>
          <a:p>
            <a:r>
              <a:rPr lang="en-US" sz="900" dirty="0">
                <a:solidFill>
                  <a:srgbClr val="002060"/>
                </a:solidFill>
                <a:latin typeface="Qlassik Medium" pitchFamily="18" charset="0"/>
                <a:cs typeface="Distro"/>
              </a:rPr>
              <a:t>___ </a:t>
            </a:r>
            <a:r>
              <a:rPr lang="en-US" sz="900" dirty="0" smtClean="0">
                <a:solidFill>
                  <a:srgbClr val="002060"/>
                </a:solidFill>
                <a:latin typeface="Qlassik Medium" pitchFamily="18" charset="0"/>
                <a:cs typeface="Distro"/>
              </a:rPr>
              <a:t>Shirts enough </a:t>
            </a:r>
            <a:r>
              <a:rPr lang="en-US" sz="900" dirty="0">
                <a:solidFill>
                  <a:srgbClr val="002060"/>
                </a:solidFill>
                <a:latin typeface="Qlassik Medium" pitchFamily="18" charset="0"/>
                <a:cs typeface="Distro"/>
              </a:rPr>
              <a:t>for each day </a:t>
            </a:r>
          </a:p>
          <a:p>
            <a:r>
              <a:rPr lang="en-US" sz="900" dirty="0" smtClean="0">
                <a:solidFill>
                  <a:srgbClr val="002060"/>
                </a:solidFill>
                <a:latin typeface="Qlassik Medium" pitchFamily="18" charset="0"/>
                <a:cs typeface="Distro"/>
              </a:rPr>
              <a:t>___ </a:t>
            </a:r>
            <a:r>
              <a:rPr lang="en-US" sz="900" dirty="0">
                <a:solidFill>
                  <a:srgbClr val="002060"/>
                </a:solidFill>
                <a:latin typeface="Qlassik Medium" pitchFamily="18" charset="0"/>
                <a:cs typeface="Distro"/>
              </a:rPr>
              <a:t>2 pairs of </a:t>
            </a:r>
            <a:r>
              <a:rPr lang="en-US" sz="900" dirty="0" smtClean="0">
                <a:solidFill>
                  <a:srgbClr val="002060"/>
                </a:solidFill>
                <a:latin typeface="Qlassik Medium" pitchFamily="18" charset="0"/>
                <a:cs typeface="Distro"/>
              </a:rPr>
              <a:t>jeans __ Hat</a:t>
            </a:r>
            <a:endParaRPr lang="en-US" sz="900" dirty="0">
              <a:solidFill>
                <a:srgbClr val="002060"/>
              </a:solidFill>
              <a:latin typeface="Qlassik Medium" pitchFamily="18" charset="0"/>
              <a:cs typeface="Distro"/>
            </a:endParaRPr>
          </a:p>
          <a:p>
            <a:r>
              <a:rPr lang="en-US" sz="900" dirty="0">
                <a:solidFill>
                  <a:srgbClr val="002060"/>
                </a:solidFill>
                <a:latin typeface="Qlassik Medium" pitchFamily="18" charset="0"/>
                <a:cs typeface="Distro"/>
              </a:rPr>
              <a:t>___ 1 raincoat with hat or hood</a:t>
            </a:r>
          </a:p>
          <a:p>
            <a:r>
              <a:rPr lang="en-US" sz="900" dirty="0">
                <a:solidFill>
                  <a:srgbClr val="002060"/>
                </a:solidFill>
                <a:latin typeface="Qlassik Medium" pitchFamily="18" charset="0"/>
                <a:cs typeface="Distro"/>
              </a:rPr>
              <a:t>___ 1-2 sweatshirts, sweaters or jackets</a:t>
            </a:r>
          </a:p>
          <a:p>
            <a:r>
              <a:rPr lang="en-US" sz="900" dirty="0">
                <a:solidFill>
                  <a:srgbClr val="002060"/>
                </a:solidFill>
                <a:latin typeface="Qlassik Medium" pitchFamily="18" charset="0"/>
                <a:cs typeface="Distro"/>
              </a:rPr>
              <a:t>___ </a:t>
            </a:r>
            <a:r>
              <a:rPr lang="en-US" sz="900" dirty="0" smtClean="0">
                <a:solidFill>
                  <a:srgbClr val="002060"/>
                </a:solidFill>
                <a:latin typeface="Qlassik Medium" pitchFamily="18" charset="0"/>
                <a:cs typeface="Distro"/>
              </a:rPr>
              <a:t>Underwear and socks –___ </a:t>
            </a:r>
            <a:r>
              <a:rPr lang="en-US" sz="900" dirty="0">
                <a:solidFill>
                  <a:srgbClr val="002060"/>
                </a:solidFill>
                <a:latin typeface="Qlassik Medium" pitchFamily="18" charset="0"/>
                <a:cs typeface="Distro"/>
              </a:rPr>
              <a:t>Pajamas</a:t>
            </a:r>
          </a:p>
          <a:p>
            <a:r>
              <a:rPr lang="en-US" sz="900" dirty="0">
                <a:solidFill>
                  <a:srgbClr val="002060"/>
                </a:solidFill>
                <a:latin typeface="Qlassik Medium" pitchFamily="18" charset="0"/>
                <a:cs typeface="Distro"/>
              </a:rPr>
              <a:t>___ Bathing suits </a:t>
            </a:r>
            <a:r>
              <a:rPr lang="en-US" sz="700" dirty="0">
                <a:solidFill>
                  <a:srgbClr val="002060"/>
                </a:solidFill>
                <a:latin typeface="Qlassik Medium" pitchFamily="18" charset="0"/>
                <a:cs typeface="Distro"/>
              </a:rPr>
              <a:t>(one-piece suits or </a:t>
            </a:r>
            <a:r>
              <a:rPr lang="en-US" sz="700" dirty="0" err="1">
                <a:solidFill>
                  <a:srgbClr val="002060"/>
                </a:solidFill>
                <a:latin typeface="Qlassik Medium" pitchFamily="18" charset="0"/>
                <a:cs typeface="Distro"/>
              </a:rPr>
              <a:t>tankini’s</a:t>
            </a:r>
            <a:r>
              <a:rPr lang="en-US" sz="700" dirty="0">
                <a:solidFill>
                  <a:srgbClr val="002060"/>
                </a:solidFill>
                <a:latin typeface="Qlassik Medium" pitchFamily="18" charset="0"/>
                <a:cs typeface="Distro"/>
              </a:rPr>
              <a:t> </a:t>
            </a:r>
            <a:r>
              <a:rPr lang="en-US" sz="700" dirty="0" smtClean="0">
                <a:solidFill>
                  <a:srgbClr val="002060"/>
                </a:solidFill>
                <a:latin typeface="Qlassik Medium" pitchFamily="18" charset="0"/>
                <a:cs typeface="Distro"/>
              </a:rPr>
              <a:t>)</a:t>
            </a:r>
            <a:endParaRPr lang="en-US" sz="700" dirty="0">
              <a:solidFill>
                <a:srgbClr val="002060"/>
              </a:solidFill>
              <a:latin typeface="Qlassik Medium" pitchFamily="18" charset="0"/>
              <a:cs typeface="Distro"/>
            </a:endParaRPr>
          </a:p>
          <a:p>
            <a:r>
              <a:rPr lang="en-US" sz="900" dirty="0">
                <a:solidFill>
                  <a:srgbClr val="002060"/>
                </a:solidFill>
                <a:latin typeface="Qlassik Medium" pitchFamily="18" charset="0"/>
                <a:cs typeface="Distro"/>
              </a:rPr>
              <a:t>___ 2 nice outfits for Mass </a:t>
            </a:r>
          </a:p>
          <a:p>
            <a:endParaRPr lang="en-US" sz="900" b="1" dirty="0" smtClean="0">
              <a:solidFill>
                <a:srgbClr val="002060"/>
              </a:solidFill>
              <a:latin typeface="Qlassik Medium" pitchFamily="18" charset="0"/>
              <a:cs typeface="Distro"/>
            </a:endParaRPr>
          </a:p>
          <a:p>
            <a:r>
              <a:rPr lang="en-US" sz="1000" b="1" dirty="0" smtClean="0">
                <a:solidFill>
                  <a:schemeClr val="accent1">
                    <a:lumMod val="75000"/>
                  </a:schemeClr>
                </a:solidFill>
                <a:latin typeface="Qlassik Medium" pitchFamily="18" charset="0"/>
                <a:cs typeface="Distro"/>
              </a:rPr>
              <a:t>FOOTWEAR</a:t>
            </a:r>
            <a:endParaRPr lang="en-US" sz="1000" b="1" dirty="0">
              <a:solidFill>
                <a:schemeClr val="accent1">
                  <a:lumMod val="75000"/>
                </a:schemeClr>
              </a:solidFill>
              <a:latin typeface="Qlassik Medium" pitchFamily="18" charset="0"/>
              <a:cs typeface="Distro"/>
            </a:endParaRPr>
          </a:p>
          <a:p>
            <a:r>
              <a:rPr lang="en-US" sz="900" dirty="0">
                <a:solidFill>
                  <a:srgbClr val="002060"/>
                </a:solidFill>
                <a:latin typeface="Qlassik Medium" pitchFamily="18" charset="0"/>
                <a:cs typeface="Distro"/>
              </a:rPr>
              <a:t>___ Tennis shoes for playing sports</a:t>
            </a:r>
          </a:p>
          <a:p>
            <a:r>
              <a:rPr lang="en-US" sz="900" dirty="0">
                <a:solidFill>
                  <a:srgbClr val="002060"/>
                </a:solidFill>
                <a:latin typeface="Qlassik Medium" pitchFamily="18" charset="0"/>
                <a:cs typeface="Distro"/>
              </a:rPr>
              <a:t>___ Water </a:t>
            </a:r>
            <a:r>
              <a:rPr lang="en-US" sz="900" dirty="0" smtClean="0">
                <a:solidFill>
                  <a:srgbClr val="002060"/>
                </a:solidFill>
                <a:latin typeface="Qlassik Medium" pitchFamily="18" charset="0"/>
                <a:cs typeface="Distro"/>
              </a:rPr>
              <a:t>shoes ___ </a:t>
            </a:r>
            <a:r>
              <a:rPr lang="en-US" sz="900" dirty="0">
                <a:solidFill>
                  <a:srgbClr val="002060"/>
                </a:solidFill>
                <a:latin typeface="Qlassik Medium" pitchFamily="18" charset="0"/>
                <a:cs typeface="Distro"/>
              </a:rPr>
              <a:t>Shoes for hiking</a:t>
            </a:r>
          </a:p>
          <a:p>
            <a:r>
              <a:rPr lang="en-US" sz="900" dirty="0">
                <a:solidFill>
                  <a:srgbClr val="002060"/>
                </a:solidFill>
                <a:latin typeface="Qlassik Medium" pitchFamily="18" charset="0"/>
                <a:cs typeface="Distro"/>
              </a:rPr>
              <a:t>___ Flip flops or </a:t>
            </a:r>
            <a:r>
              <a:rPr lang="en-US" sz="900" dirty="0" smtClean="0">
                <a:solidFill>
                  <a:srgbClr val="002060"/>
                </a:solidFill>
                <a:latin typeface="Qlassik Medium" pitchFamily="18" charset="0"/>
                <a:cs typeface="Distro"/>
              </a:rPr>
              <a:t>sandals </a:t>
            </a:r>
            <a:endParaRPr lang="en-US" sz="900" dirty="0">
              <a:solidFill>
                <a:srgbClr val="002060"/>
              </a:solidFill>
              <a:latin typeface="Qlassik Medium" pitchFamily="18" charset="0"/>
              <a:cs typeface="Distro"/>
            </a:endParaRPr>
          </a:p>
          <a:p>
            <a:endParaRPr lang="en-US" sz="900" dirty="0">
              <a:solidFill>
                <a:srgbClr val="002060"/>
              </a:solidFill>
              <a:latin typeface="Qlassik Medium" pitchFamily="18" charset="0"/>
              <a:cs typeface="Distro"/>
            </a:endParaRPr>
          </a:p>
          <a:p>
            <a:endParaRPr lang="en-US" sz="900" dirty="0">
              <a:solidFill>
                <a:srgbClr val="002060"/>
              </a:solidFill>
              <a:latin typeface="Qlassik Medium" pitchFamily="18" charset="0"/>
              <a:cs typeface="Distro"/>
            </a:endParaRPr>
          </a:p>
          <a:p>
            <a:endParaRPr lang="en-US" sz="900" dirty="0">
              <a:solidFill>
                <a:srgbClr val="002060"/>
              </a:solidFill>
              <a:latin typeface="Qlassik Medium" pitchFamily="18" charset="0"/>
              <a:cs typeface="Distro"/>
            </a:endParaRPr>
          </a:p>
          <a:p>
            <a:endParaRPr lang="en-US" sz="900" dirty="0">
              <a:solidFill>
                <a:srgbClr val="002060"/>
              </a:solidFill>
              <a:latin typeface="Qlassik Medium" pitchFamily="18" charset="0"/>
              <a:cs typeface="Distro"/>
            </a:endParaRPr>
          </a:p>
        </p:txBody>
      </p:sp>
      <p:sp>
        <p:nvSpPr>
          <p:cNvPr id="14" name="TextBox 13"/>
          <p:cNvSpPr txBox="1"/>
          <p:nvPr/>
        </p:nvSpPr>
        <p:spPr>
          <a:xfrm>
            <a:off x="1981200" y="6630144"/>
            <a:ext cx="1957306" cy="2191129"/>
          </a:xfrm>
          <a:prstGeom prst="rect">
            <a:avLst/>
          </a:prstGeom>
          <a:noFill/>
        </p:spPr>
        <p:txBody>
          <a:bodyPr wrap="square" lIns="82058" tIns="41029" rIns="82058" bIns="41029" rtlCol="0">
            <a:spAutoFit/>
          </a:bodyPr>
          <a:lstStyle/>
          <a:p>
            <a:endParaRPr lang="en-US" sz="900" b="1" dirty="0" smtClean="0">
              <a:solidFill>
                <a:schemeClr val="accent1">
                  <a:lumMod val="75000"/>
                </a:schemeClr>
              </a:solidFill>
              <a:latin typeface="Qlassik Medium" pitchFamily="18" charset="0"/>
              <a:cs typeface="Distro"/>
            </a:endParaRPr>
          </a:p>
          <a:p>
            <a:r>
              <a:rPr lang="en-US" sz="1000" b="1" dirty="0" smtClean="0">
                <a:solidFill>
                  <a:schemeClr val="accent1">
                    <a:lumMod val="75000"/>
                  </a:schemeClr>
                </a:solidFill>
                <a:latin typeface="Qlassik Medium" pitchFamily="18" charset="0"/>
                <a:cs typeface="Distro"/>
              </a:rPr>
              <a:t>TOILETRIES</a:t>
            </a:r>
          </a:p>
          <a:p>
            <a:r>
              <a:rPr lang="en-US" sz="900" dirty="0" smtClean="0">
                <a:solidFill>
                  <a:srgbClr val="002060"/>
                </a:solidFill>
                <a:latin typeface="Qlassik Medium" pitchFamily="18" charset="0"/>
                <a:cs typeface="Distro"/>
              </a:rPr>
              <a:t>___ Soap and shampoo, hairbrush</a:t>
            </a:r>
          </a:p>
          <a:p>
            <a:r>
              <a:rPr lang="en-US" sz="900" dirty="0" smtClean="0">
                <a:solidFill>
                  <a:srgbClr val="002060"/>
                </a:solidFill>
                <a:latin typeface="Qlassik Medium" pitchFamily="18" charset="0"/>
                <a:cs typeface="Distro"/>
              </a:rPr>
              <a:t>___ Toothbrush and toothpaste</a:t>
            </a:r>
          </a:p>
          <a:p>
            <a:r>
              <a:rPr lang="en-US" sz="900" dirty="0" smtClean="0">
                <a:solidFill>
                  <a:srgbClr val="002060"/>
                </a:solidFill>
                <a:latin typeface="Qlassik Medium" pitchFamily="18" charset="0"/>
                <a:cs typeface="Distro"/>
              </a:rPr>
              <a:t>___ Sunscreen  and Bug repellant</a:t>
            </a:r>
          </a:p>
          <a:p>
            <a:endParaRPr lang="en-US" sz="900" dirty="0" smtClean="0">
              <a:solidFill>
                <a:srgbClr val="002060"/>
              </a:solidFill>
              <a:latin typeface="Qlassik Medium" pitchFamily="18" charset="0"/>
              <a:cs typeface="Distro"/>
            </a:endParaRPr>
          </a:p>
          <a:p>
            <a:r>
              <a:rPr lang="en-US" sz="1000" b="1" dirty="0" smtClean="0">
                <a:solidFill>
                  <a:schemeClr val="accent1">
                    <a:lumMod val="75000"/>
                  </a:schemeClr>
                </a:solidFill>
                <a:latin typeface="Qlassik Medium" pitchFamily="18" charset="0"/>
                <a:cs typeface="Distro"/>
              </a:rPr>
              <a:t>SUPPLIES</a:t>
            </a:r>
          </a:p>
          <a:p>
            <a:r>
              <a:rPr lang="en-US" sz="900" dirty="0" smtClean="0">
                <a:solidFill>
                  <a:srgbClr val="002060"/>
                </a:solidFill>
                <a:latin typeface="Qlassik Medium" pitchFamily="18" charset="0"/>
                <a:cs typeface="Distro"/>
              </a:rPr>
              <a:t>___ Pillow and sleeping bag</a:t>
            </a:r>
          </a:p>
          <a:p>
            <a:r>
              <a:rPr lang="en-US" sz="900" dirty="0" smtClean="0">
                <a:solidFill>
                  <a:srgbClr val="002060"/>
                </a:solidFill>
                <a:latin typeface="Qlassik Medium" pitchFamily="18" charset="0"/>
                <a:cs typeface="Distro"/>
              </a:rPr>
              <a:t>___ 2-3 Towels and washcloths (one for swimming/one for bathing)</a:t>
            </a:r>
          </a:p>
          <a:p>
            <a:r>
              <a:rPr lang="en-US" sz="900" dirty="0" smtClean="0">
                <a:solidFill>
                  <a:srgbClr val="002060"/>
                </a:solidFill>
                <a:latin typeface="Qlassik Medium" pitchFamily="18" charset="0"/>
                <a:cs typeface="Distro"/>
              </a:rPr>
              <a:t>___ Laundry bag</a:t>
            </a:r>
          </a:p>
          <a:p>
            <a:endParaRPr lang="en-US" sz="900" dirty="0" smtClean="0">
              <a:solidFill>
                <a:srgbClr val="002060"/>
              </a:solidFill>
              <a:latin typeface="Qlassik Medium" pitchFamily="18" charset="0"/>
              <a:cs typeface="Distro"/>
            </a:endParaRPr>
          </a:p>
          <a:p>
            <a:r>
              <a:rPr lang="en-US" sz="1000" b="1" dirty="0" smtClean="0">
                <a:solidFill>
                  <a:schemeClr val="accent1">
                    <a:lumMod val="75000"/>
                  </a:schemeClr>
                </a:solidFill>
                <a:latin typeface="Qlassik Medium" pitchFamily="18" charset="0"/>
                <a:cs typeface="Distro"/>
              </a:rPr>
              <a:t>EXTRAS</a:t>
            </a:r>
          </a:p>
          <a:p>
            <a:r>
              <a:rPr lang="en-US" sz="900" dirty="0" smtClean="0">
                <a:solidFill>
                  <a:srgbClr val="002060"/>
                </a:solidFill>
                <a:latin typeface="Qlassik Medium" pitchFamily="18" charset="0"/>
                <a:cs typeface="Distro"/>
              </a:rPr>
              <a:t>___ Bible, rosary, </a:t>
            </a:r>
          </a:p>
          <a:p>
            <a:r>
              <a:rPr lang="en-US" sz="900" dirty="0" smtClean="0">
                <a:solidFill>
                  <a:srgbClr val="002060"/>
                </a:solidFill>
                <a:latin typeface="Qlassik Medium" pitchFamily="18" charset="0"/>
                <a:cs typeface="Distro"/>
              </a:rPr>
              <a:t>___ Disposable camera and film</a:t>
            </a:r>
            <a:endParaRPr lang="en-US" sz="900" dirty="0">
              <a:solidFill>
                <a:srgbClr val="002060"/>
              </a:solidFill>
              <a:latin typeface="Qlassik Medium" pitchFamily="18" charset="0"/>
              <a:cs typeface="Distro"/>
            </a:endParaRPr>
          </a:p>
        </p:txBody>
      </p:sp>
      <p:sp>
        <p:nvSpPr>
          <p:cNvPr id="15" name="TextBox 14"/>
          <p:cNvSpPr txBox="1"/>
          <p:nvPr/>
        </p:nvSpPr>
        <p:spPr>
          <a:xfrm>
            <a:off x="3810000" y="6629400"/>
            <a:ext cx="2815049" cy="2237295"/>
          </a:xfrm>
          <a:prstGeom prst="rect">
            <a:avLst/>
          </a:prstGeom>
          <a:noFill/>
        </p:spPr>
        <p:txBody>
          <a:bodyPr wrap="square" lIns="82058" tIns="41029" rIns="82058" bIns="41029" rtlCol="0">
            <a:spAutoFit/>
          </a:bodyPr>
          <a:lstStyle/>
          <a:p>
            <a:pPr algn="just"/>
            <a:r>
              <a:rPr lang="en-US" sz="1000" dirty="0" smtClean="0">
                <a:solidFill>
                  <a:srgbClr val="002060"/>
                </a:solidFill>
                <a:latin typeface="Qlassik Medium" pitchFamily="18" charset="0"/>
                <a:cs typeface="Distro"/>
              </a:rPr>
              <a:t>The </a:t>
            </a:r>
            <a:r>
              <a:rPr lang="en-US" sz="1000" dirty="0">
                <a:solidFill>
                  <a:srgbClr val="002060"/>
                </a:solidFill>
                <a:latin typeface="Qlassik Medium" pitchFamily="18" charset="0"/>
                <a:cs typeface="Distro"/>
              </a:rPr>
              <a:t>purpose of the Challenge Camp is to enjoy the natural environment of the facility as much as possible and to give the girls an opportunity for personal growth by communicating with those at </a:t>
            </a:r>
            <a:r>
              <a:rPr lang="en-US" sz="1000" dirty="0" smtClean="0">
                <a:solidFill>
                  <a:srgbClr val="002060"/>
                </a:solidFill>
                <a:latin typeface="Qlassik Medium" pitchFamily="18" charset="0"/>
                <a:cs typeface="Distro"/>
              </a:rPr>
              <a:t>camp. Tablets, </a:t>
            </a:r>
            <a:r>
              <a:rPr lang="en-US" sz="1000" dirty="0" err="1" smtClean="0">
                <a:solidFill>
                  <a:srgbClr val="002060"/>
                </a:solidFill>
                <a:latin typeface="Qlassik Medium" pitchFamily="18" charset="0"/>
                <a:cs typeface="Distro"/>
              </a:rPr>
              <a:t>ipods</a:t>
            </a:r>
            <a:r>
              <a:rPr lang="en-US" sz="1000" dirty="0" smtClean="0">
                <a:solidFill>
                  <a:srgbClr val="002060"/>
                </a:solidFill>
                <a:latin typeface="Qlassik Medium" pitchFamily="18" charset="0"/>
                <a:cs typeface="Distro"/>
              </a:rPr>
              <a:t> </a:t>
            </a:r>
            <a:r>
              <a:rPr lang="en-US" sz="1000" dirty="0" err="1" smtClean="0">
                <a:solidFill>
                  <a:srgbClr val="002060"/>
                </a:solidFill>
                <a:latin typeface="Qlassik Medium" pitchFamily="18" charset="0"/>
                <a:cs typeface="Distro"/>
              </a:rPr>
              <a:t>etc</a:t>
            </a:r>
            <a:r>
              <a:rPr lang="en-US" sz="1000" dirty="0" smtClean="0">
                <a:solidFill>
                  <a:srgbClr val="002060"/>
                </a:solidFill>
                <a:latin typeface="Qlassik Medium" pitchFamily="18" charset="0"/>
                <a:cs typeface="Distro"/>
              </a:rPr>
              <a:t> disturb </a:t>
            </a:r>
            <a:r>
              <a:rPr lang="en-US" sz="1000" dirty="0">
                <a:solidFill>
                  <a:srgbClr val="002060"/>
                </a:solidFill>
                <a:latin typeface="Qlassik Medium" pitchFamily="18" charset="0"/>
                <a:cs typeface="Distro"/>
              </a:rPr>
              <a:t>the peace and quiet of fellow campers and the surrounding nature, so their use will be limited. We strongly advise against bringing any electronic devices, nice jewelry, cell phones, </a:t>
            </a:r>
            <a:r>
              <a:rPr lang="en-US" sz="1000" dirty="0" err="1">
                <a:solidFill>
                  <a:srgbClr val="002060"/>
                </a:solidFill>
                <a:latin typeface="Qlassik Medium" pitchFamily="18" charset="0"/>
                <a:cs typeface="Distro"/>
              </a:rPr>
              <a:t>walkie</a:t>
            </a:r>
            <a:r>
              <a:rPr lang="en-US" sz="1000" dirty="0">
                <a:solidFill>
                  <a:srgbClr val="002060"/>
                </a:solidFill>
                <a:latin typeface="Qlassik Medium" pitchFamily="18" charset="0"/>
                <a:cs typeface="Distro"/>
              </a:rPr>
              <a:t> talkies, </a:t>
            </a:r>
            <a:r>
              <a:rPr lang="en-US" sz="1000" dirty="0" err="1">
                <a:solidFill>
                  <a:srgbClr val="002060"/>
                </a:solidFill>
                <a:latin typeface="Qlassik Medium" pitchFamily="18" charset="0"/>
                <a:cs typeface="Distro"/>
              </a:rPr>
              <a:t>ipods</a:t>
            </a:r>
            <a:r>
              <a:rPr lang="en-US" sz="1000" dirty="0">
                <a:solidFill>
                  <a:srgbClr val="002060"/>
                </a:solidFill>
                <a:latin typeface="Qlassik Medium" pitchFamily="18" charset="0"/>
                <a:cs typeface="Distro"/>
              </a:rPr>
              <a:t>, </a:t>
            </a:r>
            <a:r>
              <a:rPr lang="en-US" sz="1000" dirty="0" smtClean="0">
                <a:solidFill>
                  <a:srgbClr val="002060"/>
                </a:solidFill>
                <a:latin typeface="Qlassik Medium" pitchFamily="18" charset="0"/>
                <a:cs typeface="Distro"/>
              </a:rPr>
              <a:t>video games or </a:t>
            </a:r>
            <a:r>
              <a:rPr lang="en-US" sz="1000" dirty="0">
                <a:solidFill>
                  <a:srgbClr val="002060"/>
                </a:solidFill>
                <a:latin typeface="Qlassik Medium" pitchFamily="18" charset="0"/>
                <a:cs typeface="Distro"/>
              </a:rPr>
              <a:t>other expensive items. We cannot assume responsibility for lost </a:t>
            </a:r>
            <a:r>
              <a:rPr lang="en-US" sz="1000" dirty="0" smtClean="0">
                <a:solidFill>
                  <a:srgbClr val="002060"/>
                </a:solidFill>
                <a:latin typeface="Qlassik Medium" pitchFamily="18" charset="0"/>
                <a:cs typeface="Distro"/>
              </a:rPr>
              <a:t>items.  </a:t>
            </a:r>
            <a:r>
              <a:rPr lang="en-US" sz="1000" dirty="0">
                <a:solidFill>
                  <a:srgbClr val="002060"/>
                </a:solidFill>
                <a:latin typeface="Qlassik Medium" pitchFamily="18" charset="0"/>
                <a:cs typeface="Distro"/>
              </a:rPr>
              <a:t>Girls can request to use their cell phones to call their families at any time.  If you need to reach your daughter you can call our camp secretary – Name Last Name  123 456 7891 or call the camp office at 123 456 7891 and ask for Name Last Name. </a:t>
            </a:r>
          </a:p>
        </p:txBody>
      </p:sp>
      <p:sp>
        <p:nvSpPr>
          <p:cNvPr id="16" name="TextBox 15"/>
          <p:cNvSpPr txBox="1"/>
          <p:nvPr/>
        </p:nvSpPr>
        <p:spPr>
          <a:xfrm rot="21391163">
            <a:off x="-136932" y="1789703"/>
            <a:ext cx="3177147" cy="606080"/>
          </a:xfrm>
          <a:prstGeom prst="rect">
            <a:avLst/>
          </a:prstGeom>
          <a:noFill/>
        </p:spPr>
        <p:txBody>
          <a:bodyPr wrap="square" lIns="82058" tIns="41029" rIns="82058" bIns="41029" rtlCol="0">
            <a:spAutoFit/>
          </a:bodyPr>
          <a:lstStyle/>
          <a:p>
            <a:pPr algn="ctr"/>
            <a:r>
              <a:rPr lang="en-US" dirty="0" smtClean="0">
                <a:solidFill>
                  <a:srgbClr val="0070C0"/>
                </a:solidFill>
                <a:latin typeface="timeportal" pitchFamily="2" charset="0"/>
                <a:ea typeface="timeportal" pitchFamily="2" charset="0"/>
                <a:cs typeface="Distro"/>
              </a:rPr>
              <a:t>Registration Deadline</a:t>
            </a:r>
          </a:p>
          <a:p>
            <a:pPr lvl="0" algn="ctr"/>
            <a:r>
              <a:rPr lang="en-US" sz="1600" dirty="0" smtClean="0">
                <a:solidFill>
                  <a:srgbClr val="EF019A"/>
                </a:solidFill>
                <a:latin typeface="Qlassik Medium" pitchFamily="18" charset="0"/>
                <a:cs typeface="Distro"/>
              </a:rPr>
              <a:t>Date </a:t>
            </a:r>
            <a:r>
              <a:rPr lang="en-US" sz="1600" dirty="0" err="1" smtClean="0">
                <a:solidFill>
                  <a:srgbClr val="EF019A"/>
                </a:solidFill>
                <a:latin typeface="Qlassik Medium" pitchFamily="18" charset="0"/>
                <a:cs typeface="Distro"/>
              </a:rPr>
              <a:t>Date</a:t>
            </a:r>
            <a:r>
              <a:rPr lang="en-US" sz="1600" dirty="0" smtClean="0">
                <a:solidFill>
                  <a:srgbClr val="EF019A"/>
                </a:solidFill>
                <a:latin typeface="Qlassik Medium" pitchFamily="18" charset="0"/>
                <a:cs typeface="Distro"/>
              </a:rPr>
              <a:t>, </a:t>
            </a:r>
            <a:r>
              <a:rPr lang="en-US" sz="1600" dirty="0" smtClean="0">
                <a:solidFill>
                  <a:srgbClr val="EF019A"/>
                </a:solidFill>
                <a:latin typeface="Qlassik Medium" pitchFamily="18" charset="0"/>
                <a:cs typeface="Distro"/>
              </a:rPr>
              <a:t>2018</a:t>
            </a:r>
            <a:endParaRPr lang="en-US" sz="2000" dirty="0">
              <a:solidFill>
                <a:srgbClr val="FF0066"/>
              </a:solidFill>
              <a:latin typeface="Qlassik Medium" pitchFamily="18" charset="0"/>
              <a:cs typeface="Distro"/>
            </a:endParaRPr>
          </a:p>
        </p:txBody>
      </p:sp>
      <p:sp>
        <p:nvSpPr>
          <p:cNvPr id="12" name="Rectangle 11"/>
          <p:cNvSpPr/>
          <p:nvPr/>
        </p:nvSpPr>
        <p:spPr>
          <a:xfrm>
            <a:off x="304800" y="8839200"/>
            <a:ext cx="6392390" cy="230832"/>
          </a:xfrm>
          <a:prstGeom prst="rect">
            <a:avLst/>
          </a:prstGeom>
        </p:spPr>
        <p:txBody>
          <a:bodyPr wrap="square">
            <a:spAutoFit/>
          </a:bodyPr>
          <a:lstStyle/>
          <a:p>
            <a:pPr algn="r"/>
            <a:r>
              <a:rPr lang="en-US" sz="900" dirty="0">
                <a:solidFill>
                  <a:schemeClr val="accent6"/>
                </a:solidFill>
              </a:rPr>
              <a:t>Regnum Christi Programs </a:t>
            </a:r>
            <a:r>
              <a:rPr lang="en-US" sz="900" dirty="0" smtClean="0">
                <a:solidFill>
                  <a:schemeClr val="accent6"/>
                </a:solidFill>
              </a:rPr>
              <a:t> © </a:t>
            </a:r>
            <a:r>
              <a:rPr lang="en-US" sz="900" dirty="0" smtClean="0">
                <a:solidFill>
                  <a:schemeClr val="accent6"/>
                </a:solidFill>
              </a:rPr>
              <a:t>2018, </a:t>
            </a:r>
            <a:r>
              <a:rPr lang="en-US" sz="900" dirty="0">
                <a:solidFill>
                  <a:schemeClr val="accent6"/>
                </a:solidFill>
              </a:rPr>
              <a:t>Mission Network Activities USA, Inc., All Rights Reserved.</a:t>
            </a:r>
          </a:p>
        </p:txBody>
      </p:sp>
    </p:spTree>
    <p:extLst>
      <p:ext uri="{BB962C8B-B14F-4D97-AF65-F5344CB8AC3E}">
        <p14:creationId xmlns:p14="http://schemas.microsoft.com/office/powerpoint/2010/main" val="63122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31&quot;&gt;&lt;/object&gt;&lt;object type=&quot;2&quot; unique_id=&quot;10032&quot;&gt;&lt;object type=&quot;3&quot; unique_id=&quot;10033&quot;&gt;&lt;property id=&quot;20148&quot; value=&quot;5&quot;/&gt;&lt;property id=&quot;20300&quot; value=&quot;Slide 1&quot;/&gt;&lt;property id=&quot;20307&quot; value=&quot;256&quot;/&gt;&lt;/object&gt;&lt;object type=&quot;3&quot; unique_id=&quot;10083&quot;&gt;&lt;property id=&quot;20148&quot; value=&quot;5&quot;/&gt;&lt;property id=&quot;20300&quot; value=&quot;Slide 2&quot;/&gt;&lt;property id=&quot;20307&quot; value=&quot;258&quot;/&gt;&lt;/object&gt;&lt;object type=&quot;3&quot; unique_id=&quot;10206&quot;&gt;&lt;property id=&quot;20148&quot; value=&quot;5&quot;/&gt;&lt;property id=&quot;20300&quot; value=&quot;Slide 4&quot;/&gt;&lt;property id=&quot;20307&quot; value=&quot;262&quot;/&gt;&lt;/object&gt;&lt;object type=&quot;3&quot; unique_id=&quot;10335&quot;&gt;&lt;property id=&quot;20148&quot; value=&quot;5&quot;/&gt;&lt;property id=&quot;20300&quot; value=&quot;Slide 3&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Custom 1">
      <a:dk1>
        <a:srgbClr val="005BD3"/>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1452</TotalTime>
  <Words>819</Words>
  <Application>Microsoft Office PowerPoint</Application>
  <PresentationFormat>On-screen Show (4:3)</PresentationFormat>
  <Paragraphs>76</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Distro</vt:lpstr>
      <vt:lpstr>Distro Bev</vt:lpstr>
      <vt:lpstr>Qlassik Medium</vt:lpstr>
      <vt:lpstr>timeportal</vt:lpstr>
      <vt:lpstr>Wingdings</vt:lpstr>
      <vt:lpstr>Office Theme</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NMcmillan</dc:creator>
  <cp:lastModifiedBy>Nadine McMillan</cp:lastModifiedBy>
  <cp:revision>62</cp:revision>
  <dcterms:created xsi:type="dcterms:W3CDTF">2013-11-18T21:01:09Z</dcterms:created>
  <dcterms:modified xsi:type="dcterms:W3CDTF">2017-10-26T22:35:01Z</dcterms:modified>
</cp:coreProperties>
</file>